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9" r:id="rId3"/>
    <p:sldId id="260" r:id="rId4"/>
  </p:sldIdLst>
  <p:sldSz cx="36576000" cy="20593050"/>
  <p:notesSz cx="6858000" cy="9144000"/>
  <p:defaultTextStyle>
    <a:defPPr>
      <a:defRPr lang="en-US"/>
    </a:defPPr>
    <a:lvl1pPr marL="0" algn="l" defTabSz="2744092" rtl="0" eaLnBrk="1" latinLnBrk="0" hangingPunct="1">
      <a:defRPr sz="5402" kern="1200">
        <a:solidFill>
          <a:schemeClr val="tx1"/>
        </a:solidFill>
        <a:latin typeface="+mn-lt"/>
        <a:ea typeface="+mn-ea"/>
        <a:cs typeface="+mn-cs"/>
      </a:defRPr>
    </a:lvl1pPr>
    <a:lvl2pPr marL="1372046" algn="l" defTabSz="2744092" rtl="0" eaLnBrk="1" latinLnBrk="0" hangingPunct="1">
      <a:defRPr sz="5402" kern="1200">
        <a:solidFill>
          <a:schemeClr val="tx1"/>
        </a:solidFill>
        <a:latin typeface="+mn-lt"/>
        <a:ea typeface="+mn-ea"/>
        <a:cs typeface="+mn-cs"/>
      </a:defRPr>
    </a:lvl2pPr>
    <a:lvl3pPr marL="2744092" algn="l" defTabSz="2744092" rtl="0" eaLnBrk="1" latinLnBrk="0" hangingPunct="1">
      <a:defRPr sz="5402" kern="1200">
        <a:solidFill>
          <a:schemeClr val="tx1"/>
        </a:solidFill>
        <a:latin typeface="+mn-lt"/>
        <a:ea typeface="+mn-ea"/>
        <a:cs typeface="+mn-cs"/>
      </a:defRPr>
    </a:lvl3pPr>
    <a:lvl4pPr marL="4116137" algn="l" defTabSz="2744092" rtl="0" eaLnBrk="1" latinLnBrk="0" hangingPunct="1">
      <a:defRPr sz="5402" kern="1200">
        <a:solidFill>
          <a:schemeClr val="tx1"/>
        </a:solidFill>
        <a:latin typeface="+mn-lt"/>
        <a:ea typeface="+mn-ea"/>
        <a:cs typeface="+mn-cs"/>
      </a:defRPr>
    </a:lvl4pPr>
    <a:lvl5pPr marL="5488183" algn="l" defTabSz="2744092" rtl="0" eaLnBrk="1" latinLnBrk="0" hangingPunct="1">
      <a:defRPr sz="5402" kern="1200">
        <a:solidFill>
          <a:schemeClr val="tx1"/>
        </a:solidFill>
        <a:latin typeface="+mn-lt"/>
        <a:ea typeface="+mn-ea"/>
        <a:cs typeface="+mn-cs"/>
      </a:defRPr>
    </a:lvl5pPr>
    <a:lvl6pPr marL="6860229" algn="l" defTabSz="2744092" rtl="0" eaLnBrk="1" latinLnBrk="0" hangingPunct="1">
      <a:defRPr sz="5402" kern="1200">
        <a:solidFill>
          <a:schemeClr val="tx1"/>
        </a:solidFill>
        <a:latin typeface="+mn-lt"/>
        <a:ea typeface="+mn-ea"/>
        <a:cs typeface="+mn-cs"/>
      </a:defRPr>
    </a:lvl6pPr>
    <a:lvl7pPr marL="8232275" algn="l" defTabSz="2744092" rtl="0" eaLnBrk="1" latinLnBrk="0" hangingPunct="1">
      <a:defRPr sz="5402" kern="1200">
        <a:solidFill>
          <a:schemeClr val="tx1"/>
        </a:solidFill>
        <a:latin typeface="+mn-lt"/>
        <a:ea typeface="+mn-ea"/>
        <a:cs typeface="+mn-cs"/>
      </a:defRPr>
    </a:lvl7pPr>
    <a:lvl8pPr marL="9604320" algn="l" defTabSz="2744092" rtl="0" eaLnBrk="1" latinLnBrk="0" hangingPunct="1">
      <a:defRPr sz="5402" kern="1200">
        <a:solidFill>
          <a:schemeClr val="tx1"/>
        </a:solidFill>
        <a:latin typeface="+mn-lt"/>
        <a:ea typeface="+mn-ea"/>
        <a:cs typeface="+mn-cs"/>
      </a:defRPr>
    </a:lvl8pPr>
    <a:lvl9pPr marL="10976366" algn="l" defTabSz="2744092" rtl="0" eaLnBrk="1" latinLnBrk="0" hangingPunct="1">
      <a:defRPr sz="5402"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6F5"/>
    <a:srgbClr val="654E78"/>
    <a:srgbClr val="F7F7F7"/>
    <a:srgbClr val="E8E9FF"/>
    <a:srgbClr val="F1F1F1"/>
    <a:srgbClr val="F4FFCA"/>
    <a:srgbClr val="B0DB5C"/>
    <a:srgbClr val="F1E2FF"/>
    <a:srgbClr val="77433C"/>
    <a:srgbClr val="C082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04"/>
    <p:restoredTop sz="94696"/>
  </p:normalViewPr>
  <p:slideViewPr>
    <p:cSldViewPr snapToGrid="0" snapToObjects="1">
      <p:cViewPr>
        <p:scale>
          <a:sx n="47" d="100"/>
          <a:sy n="47" d="100"/>
        </p:scale>
        <p:origin x="-1344" y="-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3370207"/>
            <a:ext cx="27432000" cy="7169432"/>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4572000" y="10816120"/>
            <a:ext cx="27432000" cy="4971885"/>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12946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37863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0" y="1096389"/>
            <a:ext cx="7886700" cy="174516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0" y="1096389"/>
            <a:ext cx="23202900" cy="1745165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952638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09225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5133965"/>
            <a:ext cx="31546800" cy="8566135"/>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2495550" y="13781139"/>
            <a:ext cx="31546800" cy="450472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336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96899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096391"/>
            <a:ext cx="31546800" cy="39803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6" y="5048159"/>
            <a:ext cx="15473361"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2519366" y="7522184"/>
            <a:ext cx="15473361"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0" y="5048159"/>
            <a:ext cx="15549564"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8516600" y="7522184"/>
            <a:ext cx="15549564"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D87A1-DFDB-964D-900C-5D8AA694CA4A}" type="datetimeFigureOut">
              <a:rPr lang="en-US" smtClean="0"/>
              <a:t>3/18/21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66882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D87A1-DFDB-964D-900C-5D8AA694CA4A}" type="datetimeFigureOut">
              <a:rPr lang="en-US" smtClean="0"/>
              <a:t>3/18/21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85102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D87A1-DFDB-964D-900C-5D8AA694CA4A}" type="datetimeFigureOut">
              <a:rPr lang="en-US" smtClean="0"/>
              <a:t>3/18/21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66691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5549564" y="2965019"/>
            <a:ext cx="18516600" cy="14634413"/>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3081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2965019"/>
            <a:ext cx="18516600" cy="14634413"/>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0296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096391"/>
            <a:ext cx="31546800" cy="39803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5481946"/>
            <a:ext cx="31546800" cy="13066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19086708"/>
            <a:ext cx="8229600" cy="1096389"/>
          </a:xfrm>
          <a:prstGeom prst="rect">
            <a:avLst/>
          </a:prstGeom>
        </p:spPr>
        <p:txBody>
          <a:bodyPr vert="horz" lIns="91440" tIns="45720" rIns="91440" bIns="45720" rtlCol="0" anchor="ctr"/>
          <a:lstStyle>
            <a:lvl1pPr algn="l">
              <a:defRPr sz="3600">
                <a:solidFill>
                  <a:schemeClr val="tx1">
                    <a:tint val="75000"/>
                  </a:schemeClr>
                </a:solidFill>
              </a:defRPr>
            </a:lvl1pPr>
          </a:lstStyle>
          <a:p>
            <a:fld id="{88CD87A1-DFDB-964D-900C-5D8AA694CA4A}" type="datetimeFigureOut">
              <a:rPr lang="en-US" smtClean="0"/>
              <a:t>3/18/21</a:t>
            </a:fld>
            <a:endParaRPr lang="en-US"/>
          </a:p>
        </p:txBody>
      </p:sp>
      <p:sp>
        <p:nvSpPr>
          <p:cNvPr id="5" name="Footer Placeholder 4"/>
          <p:cNvSpPr>
            <a:spLocks noGrp="1"/>
          </p:cNvSpPr>
          <p:nvPr>
            <p:ph type="ftr" sz="quarter" idx="3"/>
          </p:nvPr>
        </p:nvSpPr>
        <p:spPr>
          <a:xfrm>
            <a:off x="12115800" y="19086708"/>
            <a:ext cx="12344400" cy="1096389"/>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19086708"/>
            <a:ext cx="8229600" cy="1096389"/>
          </a:xfrm>
          <a:prstGeom prst="rect">
            <a:avLst/>
          </a:prstGeom>
        </p:spPr>
        <p:txBody>
          <a:bodyPr vert="horz" lIns="91440" tIns="45720" rIns="91440" bIns="45720" rtlCol="0" anchor="ctr"/>
          <a:lstStyle>
            <a:lvl1pPr algn="r">
              <a:defRPr sz="3600">
                <a:solidFill>
                  <a:schemeClr val="tx1">
                    <a:tint val="75000"/>
                  </a:schemeClr>
                </a:solidFill>
              </a:defRPr>
            </a:lvl1pPr>
          </a:lstStyle>
          <a:p>
            <a:fld id="{E80320E0-9797-8743-8752-2B4D5A36E080}" type="slidenum">
              <a:rPr lang="en-US" smtClean="0"/>
              <a:t>‹#›</a:t>
            </a:fld>
            <a:endParaRPr lang="en-US"/>
          </a:p>
        </p:txBody>
      </p:sp>
    </p:spTree>
    <p:extLst>
      <p:ext uri="{BB962C8B-B14F-4D97-AF65-F5344CB8AC3E}">
        <p14:creationId xmlns:p14="http://schemas.microsoft.com/office/powerpoint/2010/main" val="2210232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tiff"/><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tiff"/><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31.tiff"/><Relationship Id="rId3" Type="http://schemas.openxmlformats.org/officeDocument/2006/relationships/image" Target="../media/image26.png"/><Relationship Id="rId7" Type="http://schemas.openxmlformats.org/officeDocument/2006/relationships/image" Target="../media/image28.png"/><Relationship Id="rId12" Type="http://schemas.openxmlformats.org/officeDocument/2006/relationships/image" Target="../media/image30.tiff"/><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7.tiff"/><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4.tiff"/><Relationship Id="rId14"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2E1E7157-6209-CC4B-AEB5-80828A7F9742}"/>
              </a:ext>
            </a:extLst>
          </p:cNvPr>
          <p:cNvPicPr>
            <a:picLocks noChangeAspect="1"/>
          </p:cNvPicPr>
          <p:nvPr/>
        </p:nvPicPr>
        <p:blipFill rotWithShape="1">
          <a:blip r:embed="rId2"/>
          <a:srcRect l="12965" t="9795" r="10448" b="6279"/>
          <a:stretch/>
        </p:blipFill>
        <p:spPr>
          <a:xfrm>
            <a:off x="2675007" y="5197123"/>
            <a:ext cx="13615322" cy="12433434"/>
          </a:xfrm>
          <a:prstGeom prst="rect">
            <a:avLst/>
          </a:prstGeom>
        </p:spPr>
      </p:pic>
      <p:sp>
        <p:nvSpPr>
          <p:cNvPr id="53" name="Rectangle 52">
            <a:extLst>
              <a:ext uri="{FF2B5EF4-FFF2-40B4-BE49-F238E27FC236}">
                <a16:creationId xmlns:a16="http://schemas.microsoft.com/office/drawing/2014/main" id="{37FE4506-0E63-1541-916F-6C8F92A7F310}"/>
              </a:ext>
            </a:extLst>
          </p:cNvPr>
          <p:cNvSpPr/>
          <p:nvPr/>
        </p:nvSpPr>
        <p:spPr>
          <a:xfrm>
            <a:off x="16835822" y="10588862"/>
            <a:ext cx="9192068" cy="7636113"/>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0" name="Rectangle 49">
            <a:extLst>
              <a:ext uri="{FF2B5EF4-FFF2-40B4-BE49-F238E27FC236}">
                <a16:creationId xmlns:a16="http://schemas.microsoft.com/office/drawing/2014/main" id="{4A983E22-C71D-EB40-933A-4D5F9AA428A1}"/>
              </a:ext>
            </a:extLst>
          </p:cNvPr>
          <p:cNvSpPr/>
          <p:nvPr/>
        </p:nvSpPr>
        <p:spPr>
          <a:xfrm>
            <a:off x="16835822" y="505201"/>
            <a:ext cx="9192068" cy="5421148"/>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40" name="TextBox 39">
            <a:extLst>
              <a:ext uri="{FF2B5EF4-FFF2-40B4-BE49-F238E27FC236}">
                <a16:creationId xmlns:a16="http://schemas.microsoft.com/office/drawing/2014/main" id="{217B5BAD-BB59-AD46-B22C-7D3CACB7DA78}"/>
              </a:ext>
            </a:extLst>
          </p:cNvPr>
          <p:cNvSpPr txBox="1"/>
          <p:nvPr/>
        </p:nvSpPr>
        <p:spPr>
          <a:xfrm>
            <a:off x="805734" y="369031"/>
            <a:ext cx="14716516" cy="3785652"/>
          </a:xfrm>
          <a:prstGeom prst="rect">
            <a:avLst/>
          </a:prstGeom>
          <a:noFill/>
        </p:spPr>
        <p:txBody>
          <a:bodyPr wrap="square" rtlCol="0">
            <a:spAutoFit/>
          </a:bodyPr>
          <a:lstStyle/>
          <a:p>
            <a:pPr algn="ctr"/>
            <a:r>
              <a:rPr lang="en-US" sz="8000" b="1" dirty="0">
                <a:solidFill>
                  <a:srgbClr val="C18375"/>
                </a:solidFill>
                <a:latin typeface="Inconsolata SemiExpanded ExtraB" pitchFamily="49" charset="77"/>
                <a:ea typeface="Inconsolata SemiExpanded ExtraB" pitchFamily="49" charset="77"/>
              </a:rPr>
              <a:t>Using Data from </a:t>
            </a:r>
          </a:p>
          <a:p>
            <a:pPr algn="ctr"/>
            <a:r>
              <a:rPr lang="en-US" sz="8000" b="1" dirty="0">
                <a:solidFill>
                  <a:srgbClr val="C18375"/>
                </a:solidFill>
                <a:latin typeface="Inconsolata SemiExpanded ExtraB" pitchFamily="49" charset="77"/>
                <a:ea typeface="Inconsolata SemiExpanded ExtraB" pitchFamily="49" charset="77"/>
              </a:rPr>
              <a:t>InSight to Locate and Explain Marsquakes</a:t>
            </a:r>
            <a:endParaRPr lang="en-US" sz="19200" b="1" spc="152" dirty="0">
              <a:solidFill>
                <a:srgbClr val="C18375"/>
              </a:solidFill>
              <a:latin typeface="Inconsolata SemiExpanded ExtraB" pitchFamily="49" charset="77"/>
              <a:ea typeface="Inconsolata SemiExpanded ExtraB" pitchFamily="49" charset="77"/>
            </a:endParaRPr>
          </a:p>
        </p:txBody>
      </p:sp>
      <p:sp>
        <p:nvSpPr>
          <p:cNvPr id="15" name="Pentagon 14">
            <a:extLst>
              <a:ext uri="{FF2B5EF4-FFF2-40B4-BE49-F238E27FC236}">
                <a16:creationId xmlns:a16="http://schemas.microsoft.com/office/drawing/2014/main" id="{0F1A3554-AD83-F043-B977-EB7784C6A827}"/>
              </a:ext>
            </a:extLst>
          </p:cNvPr>
          <p:cNvSpPr/>
          <p:nvPr/>
        </p:nvSpPr>
        <p:spPr>
          <a:xfrm>
            <a:off x="-2" y="18513281"/>
            <a:ext cx="34496188" cy="207024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6" name="Chevron 15">
            <a:extLst>
              <a:ext uri="{FF2B5EF4-FFF2-40B4-BE49-F238E27FC236}">
                <a16:creationId xmlns:a16="http://schemas.microsoft.com/office/drawing/2014/main" id="{646F129C-4800-D44B-8052-EBA53271500F}"/>
              </a:ext>
            </a:extLst>
          </p:cNvPr>
          <p:cNvSpPr/>
          <p:nvPr/>
        </p:nvSpPr>
        <p:spPr>
          <a:xfrm>
            <a:off x="33664372" y="18513279"/>
            <a:ext cx="2495992" cy="207024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chemeClr val="tx1"/>
              </a:solidFill>
            </a:endParaRPr>
          </a:p>
        </p:txBody>
      </p:sp>
      <p:pic>
        <p:nvPicPr>
          <p:cNvPr id="18" name="Picture 17">
            <a:extLst>
              <a:ext uri="{FF2B5EF4-FFF2-40B4-BE49-F238E27FC236}">
                <a16:creationId xmlns:a16="http://schemas.microsoft.com/office/drawing/2014/main" id="{C6DE7BAE-802F-C146-B202-2A18C6F2DD0C}"/>
              </a:ext>
            </a:extLst>
          </p:cNvPr>
          <p:cNvPicPr>
            <a:picLocks noChangeAspect="1"/>
          </p:cNvPicPr>
          <p:nvPr/>
        </p:nvPicPr>
        <p:blipFill>
          <a:blip r:embed="rId3"/>
          <a:stretch>
            <a:fillRect/>
          </a:stretch>
        </p:blipFill>
        <p:spPr>
          <a:xfrm>
            <a:off x="26821650" y="18708821"/>
            <a:ext cx="3685980" cy="1732132"/>
          </a:xfrm>
          <a:prstGeom prst="rect">
            <a:avLst/>
          </a:prstGeom>
        </p:spPr>
      </p:pic>
      <p:pic>
        <p:nvPicPr>
          <p:cNvPr id="19" name="Picture 18">
            <a:extLst>
              <a:ext uri="{FF2B5EF4-FFF2-40B4-BE49-F238E27FC236}">
                <a16:creationId xmlns:a16="http://schemas.microsoft.com/office/drawing/2014/main" id="{6B068C00-1A3D-BA44-A818-FD23083E2014}"/>
              </a:ext>
            </a:extLst>
          </p:cNvPr>
          <p:cNvPicPr>
            <a:picLocks noChangeAspect="1"/>
          </p:cNvPicPr>
          <p:nvPr/>
        </p:nvPicPr>
        <p:blipFill>
          <a:blip r:embed="rId4">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23730280" y="18702515"/>
            <a:ext cx="2734952" cy="1681488"/>
          </a:xfrm>
          <a:prstGeom prst="rect">
            <a:avLst/>
          </a:prstGeom>
        </p:spPr>
      </p:pic>
      <p:pic>
        <p:nvPicPr>
          <p:cNvPr id="20" name="Picture 19">
            <a:extLst>
              <a:ext uri="{FF2B5EF4-FFF2-40B4-BE49-F238E27FC236}">
                <a16:creationId xmlns:a16="http://schemas.microsoft.com/office/drawing/2014/main" id="{F9A20F22-CE4F-B841-859B-2C6AB6D7D49A}"/>
              </a:ext>
            </a:extLst>
          </p:cNvPr>
          <p:cNvPicPr>
            <a:picLocks noChangeAspect="1"/>
          </p:cNvPicPr>
          <p:nvPr/>
        </p:nvPicPr>
        <p:blipFill>
          <a:blip r:embed="rId5"/>
          <a:stretch>
            <a:fillRect/>
          </a:stretch>
        </p:blipFill>
        <p:spPr>
          <a:xfrm>
            <a:off x="30927107" y="18625871"/>
            <a:ext cx="1895504" cy="1898032"/>
          </a:xfrm>
          <a:prstGeom prst="rect">
            <a:avLst/>
          </a:prstGeom>
        </p:spPr>
      </p:pic>
      <p:sp>
        <p:nvSpPr>
          <p:cNvPr id="34" name="TextBox 33">
            <a:extLst>
              <a:ext uri="{FF2B5EF4-FFF2-40B4-BE49-F238E27FC236}">
                <a16:creationId xmlns:a16="http://schemas.microsoft.com/office/drawing/2014/main" id="{46C54C3C-8C74-D240-BCDE-B9D8E8ADEB93}"/>
              </a:ext>
            </a:extLst>
          </p:cNvPr>
          <p:cNvSpPr txBox="1"/>
          <p:nvPr/>
        </p:nvSpPr>
        <p:spPr>
          <a:xfrm>
            <a:off x="486768" y="15147719"/>
            <a:ext cx="3011936"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S0325a</a:t>
            </a:r>
          </a:p>
        </p:txBody>
      </p:sp>
      <p:sp>
        <p:nvSpPr>
          <p:cNvPr id="35" name="TextBox 34">
            <a:extLst>
              <a:ext uri="{FF2B5EF4-FFF2-40B4-BE49-F238E27FC236}">
                <a16:creationId xmlns:a16="http://schemas.microsoft.com/office/drawing/2014/main" id="{3182C828-8855-404F-969E-679C19D453DB}"/>
              </a:ext>
            </a:extLst>
          </p:cNvPr>
          <p:cNvSpPr txBox="1"/>
          <p:nvPr/>
        </p:nvSpPr>
        <p:spPr>
          <a:xfrm>
            <a:off x="491138" y="16176419"/>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UTC2019-10-26T06:58:58</a:t>
            </a:r>
          </a:p>
        </p:txBody>
      </p:sp>
      <p:sp>
        <p:nvSpPr>
          <p:cNvPr id="36" name="TextBox 35">
            <a:extLst>
              <a:ext uri="{FF2B5EF4-FFF2-40B4-BE49-F238E27FC236}">
                <a16:creationId xmlns:a16="http://schemas.microsoft.com/office/drawing/2014/main" id="{E83E88ED-0FE4-AF4C-B6FF-5E6D3BA48BE9}"/>
              </a:ext>
            </a:extLst>
          </p:cNvPr>
          <p:cNvSpPr txBox="1"/>
          <p:nvPr/>
        </p:nvSpPr>
        <p:spPr>
          <a:xfrm>
            <a:off x="486768" y="11142115"/>
            <a:ext cx="3011936"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S0173a</a:t>
            </a:r>
          </a:p>
        </p:txBody>
      </p:sp>
      <p:sp>
        <p:nvSpPr>
          <p:cNvPr id="37" name="TextBox 36">
            <a:extLst>
              <a:ext uri="{FF2B5EF4-FFF2-40B4-BE49-F238E27FC236}">
                <a16:creationId xmlns:a16="http://schemas.microsoft.com/office/drawing/2014/main" id="{02DEF7AE-E615-E94C-A041-233312A8C3EC}"/>
              </a:ext>
            </a:extLst>
          </p:cNvPr>
          <p:cNvSpPr txBox="1"/>
          <p:nvPr/>
        </p:nvSpPr>
        <p:spPr>
          <a:xfrm>
            <a:off x="486770" y="12163467"/>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UTC2019-05-23T02:22:59</a:t>
            </a:r>
          </a:p>
        </p:txBody>
      </p:sp>
      <p:sp>
        <p:nvSpPr>
          <p:cNvPr id="38" name="TextBox 37">
            <a:extLst>
              <a:ext uri="{FF2B5EF4-FFF2-40B4-BE49-F238E27FC236}">
                <a16:creationId xmlns:a16="http://schemas.microsoft.com/office/drawing/2014/main" id="{5030542E-E885-5741-872B-2CEF528710A3}"/>
              </a:ext>
            </a:extLst>
          </p:cNvPr>
          <p:cNvSpPr txBox="1"/>
          <p:nvPr/>
        </p:nvSpPr>
        <p:spPr>
          <a:xfrm>
            <a:off x="486770" y="7207215"/>
            <a:ext cx="2767420"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S0235b</a:t>
            </a:r>
          </a:p>
        </p:txBody>
      </p:sp>
      <p:sp>
        <p:nvSpPr>
          <p:cNvPr id="39" name="TextBox 38">
            <a:extLst>
              <a:ext uri="{FF2B5EF4-FFF2-40B4-BE49-F238E27FC236}">
                <a16:creationId xmlns:a16="http://schemas.microsoft.com/office/drawing/2014/main" id="{20BF5BFE-BBCF-764D-8449-A4104247C013}"/>
              </a:ext>
            </a:extLst>
          </p:cNvPr>
          <p:cNvSpPr txBox="1"/>
          <p:nvPr/>
        </p:nvSpPr>
        <p:spPr>
          <a:xfrm>
            <a:off x="486766" y="8260375"/>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UTC2019-07-26T12:19:19</a:t>
            </a:r>
          </a:p>
        </p:txBody>
      </p:sp>
      <p:sp>
        <p:nvSpPr>
          <p:cNvPr id="41" name="TextBox 40">
            <a:extLst>
              <a:ext uri="{FF2B5EF4-FFF2-40B4-BE49-F238E27FC236}">
                <a16:creationId xmlns:a16="http://schemas.microsoft.com/office/drawing/2014/main" id="{1F5857BF-D3F9-884D-B5A6-A872E682C978}"/>
              </a:ext>
            </a:extLst>
          </p:cNvPr>
          <p:cNvSpPr txBox="1"/>
          <p:nvPr/>
        </p:nvSpPr>
        <p:spPr>
          <a:xfrm>
            <a:off x="805732" y="4573562"/>
            <a:ext cx="14412016" cy="584775"/>
          </a:xfrm>
          <a:prstGeom prst="rect">
            <a:avLst/>
          </a:prstGeom>
          <a:noFill/>
        </p:spPr>
        <p:txBody>
          <a:bodyPr wrap="square" rtlCol="0">
            <a:spAutoFit/>
          </a:bodyPr>
          <a:lstStyle/>
          <a:p>
            <a:pPr algn="ctr"/>
            <a:r>
              <a:rPr lang="en-US" sz="3200" baseline="30000" dirty="0">
                <a:solidFill>
                  <a:srgbClr val="C28274"/>
                </a:solidFill>
                <a:latin typeface="Inconsolata Condensed Light" pitchFamily="49" charset="77"/>
                <a:ea typeface="Inconsolata Condensed Light" pitchFamily="49" charset="77"/>
              </a:rPr>
              <a:t>1 </a:t>
            </a:r>
            <a:r>
              <a:rPr lang="en-US" sz="3200" dirty="0">
                <a:solidFill>
                  <a:srgbClr val="C28274"/>
                </a:solidFill>
                <a:latin typeface="Inconsolata Condensed Light" pitchFamily="49" charset="77"/>
                <a:ea typeface="Inconsolata Condensed Light" pitchFamily="49" charset="77"/>
              </a:rPr>
              <a:t>University of Virginia, </a:t>
            </a:r>
            <a:r>
              <a:rPr lang="en-US" sz="3200" baseline="30000" dirty="0">
                <a:solidFill>
                  <a:srgbClr val="C28274"/>
                </a:solidFill>
                <a:latin typeface="Inconsolata Condensed Light" pitchFamily="49" charset="77"/>
                <a:ea typeface="Inconsolata Condensed Light" pitchFamily="49" charset="77"/>
              </a:rPr>
              <a:t>2 </a:t>
            </a:r>
            <a:r>
              <a:rPr lang="en-US" sz="3200" dirty="0">
                <a:solidFill>
                  <a:srgbClr val="C28274"/>
                </a:solidFill>
                <a:latin typeface="Inconsolata Condensed Light" pitchFamily="49" charset="77"/>
                <a:ea typeface="Inconsolata Condensed Light" pitchFamily="49" charset="77"/>
              </a:rPr>
              <a:t>Northwestern University</a:t>
            </a:r>
          </a:p>
        </p:txBody>
      </p:sp>
      <p:sp>
        <p:nvSpPr>
          <p:cNvPr id="42" name="TextBox 41">
            <a:extLst>
              <a:ext uri="{FF2B5EF4-FFF2-40B4-BE49-F238E27FC236}">
                <a16:creationId xmlns:a16="http://schemas.microsoft.com/office/drawing/2014/main" id="{C5203C6C-1788-3143-85A7-F7182E790698}"/>
              </a:ext>
            </a:extLst>
          </p:cNvPr>
          <p:cNvSpPr txBox="1"/>
          <p:nvPr/>
        </p:nvSpPr>
        <p:spPr>
          <a:xfrm>
            <a:off x="805732" y="4134128"/>
            <a:ext cx="14412016" cy="584775"/>
          </a:xfrm>
          <a:prstGeom prst="rect">
            <a:avLst/>
          </a:prstGeom>
          <a:noFill/>
        </p:spPr>
        <p:txBody>
          <a:bodyPr wrap="square" rtlCol="0">
            <a:spAutoFit/>
          </a:bodyPr>
          <a:lstStyle/>
          <a:p>
            <a:pPr algn="ctr"/>
            <a:r>
              <a:rPr lang="en-US" sz="3200" dirty="0">
                <a:solidFill>
                  <a:srgbClr val="C28274"/>
                </a:solidFill>
                <a:latin typeface="Inconsolata SemiCondensed Light" pitchFamily="49" charset="77"/>
                <a:ea typeface="Inconsolata SemiCondensed Light" pitchFamily="49" charset="77"/>
              </a:rPr>
              <a:t>Maddy Sita</a:t>
            </a:r>
            <a:r>
              <a:rPr lang="en-US" sz="3200" baseline="30000" dirty="0">
                <a:solidFill>
                  <a:srgbClr val="C28274"/>
                </a:solidFill>
                <a:latin typeface="Inconsolata SemiCondensed Light" pitchFamily="49" charset="77"/>
                <a:ea typeface="Inconsolata SemiCondensed Light" pitchFamily="49" charset="77"/>
              </a:rPr>
              <a:t>1</a:t>
            </a:r>
            <a:r>
              <a:rPr lang="en-US" sz="3200" dirty="0">
                <a:solidFill>
                  <a:srgbClr val="C28274"/>
                </a:solidFill>
                <a:latin typeface="Inconsolata SemiCondensed Light" pitchFamily="49" charset="77"/>
                <a:ea typeface="Inconsolata SemiCondensed Light" pitchFamily="49" charset="77"/>
              </a:rPr>
              <a:t> &amp; Suzan van der Lee</a:t>
            </a:r>
            <a:r>
              <a:rPr lang="en-US" sz="3200" baseline="30000" dirty="0">
                <a:solidFill>
                  <a:srgbClr val="C28274"/>
                </a:solidFill>
                <a:latin typeface="Inconsolata SemiCondensed Light" pitchFamily="49" charset="77"/>
                <a:ea typeface="Inconsolata SemiCondensed Light" pitchFamily="49" charset="77"/>
              </a:rPr>
              <a:t>2</a:t>
            </a:r>
            <a:r>
              <a:rPr lang="en-US" sz="3200" dirty="0">
                <a:solidFill>
                  <a:srgbClr val="C28274"/>
                </a:solidFill>
                <a:latin typeface="Inconsolata SemiCondensed Light" pitchFamily="49" charset="77"/>
                <a:ea typeface="Inconsolata SemiCondensed Light" pitchFamily="49" charset="77"/>
              </a:rPr>
              <a:t> </a:t>
            </a:r>
          </a:p>
        </p:txBody>
      </p:sp>
      <p:sp>
        <p:nvSpPr>
          <p:cNvPr id="43" name="Chevron 42">
            <a:extLst>
              <a:ext uri="{FF2B5EF4-FFF2-40B4-BE49-F238E27FC236}">
                <a16:creationId xmlns:a16="http://schemas.microsoft.com/office/drawing/2014/main" id="{7DB0DC54-1FEC-7A44-99EC-8E45AB73FD02}"/>
              </a:ext>
            </a:extLst>
          </p:cNvPr>
          <p:cNvSpPr/>
          <p:nvPr/>
        </p:nvSpPr>
        <p:spPr>
          <a:xfrm rot="10800000">
            <a:off x="486766" y="1396391"/>
            <a:ext cx="1251252" cy="21732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44" name="Chevron 43">
            <a:extLst>
              <a:ext uri="{FF2B5EF4-FFF2-40B4-BE49-F238E27FC236}">
                <a16:creationId xmlns:a16="http://schemas.microsoft.com/office/drawing/2014/main" id="{AB68954A-6C00-CE48-8280-4E3AE81F242B}"/>
              </a:ext>
            </a:extLst>
          </p:cNvPr>
          <p:cNvSpPr/>
          <p:nvPr/>
        </p:nvSpPr>
        <p:spPr>
          <a:xfrm>
            <a:off x="14589970" y="1330875"/>
            <a:ext cx="1251252" cy="21732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51" name="Pentagon 50">
            <a:extLst>
              <a:ext uri="{FF2B5EF4-FFF2-40B4-BE49-F238E27FC236}">
                <a16:creationId xmlns:a16="http://schemas.microsoft.com/office/drawing/2014/main" id="{2EA50421-FF13-EB4F-B976-20E97F1937ED}"/>
              </a:ext>
            </a:extLst>
          </p:cNvPr>
          <p:cNvSpPr/>
          <p:nvPr/>
        </p:nvSpPr>
        <p:spPr>
          <a:xfrm>
            <a:off x="16824192" y="10573197"/>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52" name="TextBox 51">
            <a:extLst>
              <a:ext uri="{FF2B5EF4-FFF2-40B4-BE49-F238E27FC236}">
                <a16:creationId xmlns:a16="http://schemas.microsoft.com/office/drawing/2014/main" id="{23104E61-5692-FF40-B022-3172458D3AB5}"/>
              </a:ext>
            </a:extLst>
          </p:cNvPr>
          <p:cNvSpPr txBox="1"/>
          <p:nvPr/>
        </p:nvSpPr>
        <p:spPr>
          <a:xfrm>
            <a:off x="17050348" y="10769358"/>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Locating Marsquakes with a single detector</a:t>
            </a:r>
          </a:p>
        </p:txBody>
      </p:sp>
      <p:pic>
        <p:nvPicPr>
          <p:cNvPr id="56" name="Picture 55">
            <a:extLst>
              <a:ext uri="{FF2B5EF4-FFF2-40B4-BE49-F238E27FC236}">
                <a16:creationId xmlns:a16="http://schemas.microsoft.com/office/drawing/2014/main" id="{97F6C95E-EE74-EB43-8D29-9F842809C4DE}"/>
              </a:ext>
            </a:extLst>
          </p:cNvPr>
          <p:cNvPicPr>
            <a:picLocks noChangeAspect="1"/>
          </p:cNvPicPr>
          <p:nvPr/>
        </p:nvPicPr>
        <p:blipFill>
          <a:blip r:embed="rId6"/>
          <a:stretch>
            <a:fillRect/>
          </a:stretch>
        </p:blipFill>
        <p:spPr>
          <a:xfrm>
            <a:off x="17362712" y="2230009"/>
            <a:ext cx="1964824" cy="2444608"/>
          </a:xfrm>
          <a:prstGeom prst="rect">
            <a:avLst/>
          </a:prstGeom>
        </p:spPr>
      </p:pic>
      <p:sp>
        <p:nvSpPr>
          <p:cNvPr id="61" name="Pentagon 60">
            <a:extLst>
              <a:ext uri="{FF2B5EF4-FFF2-40B4-BE49-F238E27FC236}">
                <a16:creationId xmlns:a16="http://schemas.microsoft.com/office/drawing/2014/main" id="{8E902D11-507A-2944-BA3C-33756D9A6ADB}"/>
              </a:ext>
            </a:extLst>
          </p:cNvPr>
          <p:cNvSpPr/>
          <p:nvPr/>
        </p:nvSpPr>
        <p:spPr>
          <a:xfrm>
            <a:off x="16835816" y="492927"/>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2" name="TextBox 61">
            <a:extLst>
              <a:ext uri="{FF2B5EF4-FFF2-40B4-BE49-F238E27FC236}">
                <a16:creationId xmlns:a16="http://schemas.microsoft.com/office/drawing/2014/main" id="{874222D4-EC14-2340-B80A-2B6A9C47859C}"/>
              </a:ext>
            </a:extLst>
          </p:cNvPr>
          <p:cNvSpPr txBox="1"/>
          <p:nvPr/>
        </p:nvSpPr>
        <p:spPr>
          <a:xfrm>
            <a:off x="17054936" y="696687"/>
            <a:ext cx="6896248"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Collecting and analyzing data from IRIS Webservices</a:t>
            </a:r>
          </a:p>
        </p:txBody>
      </p:sp>
      <p:sp>
        <p:nvSpPr>
          <p:cNvPr id="48" name="Rectangle 47">
            <a:extLst>
              <a:ext uri="{FF2B5EF4-FFF2-40B4-BE49-F238E27FC236}">
                <a16:creationId xmlns:a16="http://schemas.microsoft.com/office/drawing/2014/main" id="{A52BAD1F-0922-B44F-B994-F00BAA1CDF73}"/>
              </a:ext>
            </a:extLst>
          </p:cNvPr>
          <p:cNvSpPr/>
          <p:nvPr/>
        </p:nvSpPr>
        <p:spPr>
          <a:xfrm>
            <a:off x="26435514" y="562293"/>
            <a:ext cx="9192068" cy="1037482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pic>
        <p:nvPicPr>
          <p:cNvPr id="46" name="Picture 45">
            <a:extLst>
              <a:ext uri="{FF2B5EF4-FFF2-40B4-BE49-F238E27FC236}">
                <a16:creationId xmlns:a16="http://schemas.microsoft.com/office/drawing/2014/main" id="{AA3B43F2-7956-2D47-B827-C58E224FF723}"/>
              </a:ext>
            </a:extLst>
          </p:cNvPr>
          <p:cNvPicPr>
            <a:picLocks/>
          </p:cNvPicPr>
          <p:nvPr/>
        </p:nvPicPr>
        <p:blipFill rotWithShape="1">
          <a:blip r:embed="rId7"/>
          <a:srcRect l="3501" t="24935" r="2246" b="10970"/>
          <a:stretch/>
        </p:blipFill>
        <p:spPr>
          <a:xfrm>
            <a:off x="26435514" y="11239936"/>
            <a:ext cx="9198864" cy="6382512"/>
          </a:xfrm>
          <a:prstGeom prst="rect">
            <a:avLst/>
          </a:prstGeom>
          <a:noFill/>
          <a:ln w="79375" cap="flat">
            <a:solidFill>
              <a:srgbClr val="DBE9EF"/>
            </a:solidFill>
            <a:miter lim="800000"/>
          </a:ln>
        </p:spPr>
      </p:pic>
      <p:sp>
        <p:nvSpPr>
          <p:cNvPr id="59" name="Pentagon 58">
            <a:extLst>
              <a:ext uri="{FF2B5EF4-FFF2-40B4-BE49-F238E27FC236}">
                <a16:creationId xmlns:a16="http://schemas.microsoft.com/office/drawing/2014/main" id="{6636F36A-03DC-144E-ACA3-6AF4BD3F3946}"/>
              </a:ext>
            </a:extLst>
          </p:cNvPr>
          <p:cNvSpPr/>
          <p:nvPr/>
        </p:nvSpPr>
        <p:spPr>
          <a:xfrm>
            <a:off x="26426352" y="540451"/>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0" name="TextBox 59">
            <a:extLst>
              <a:ext uri="{FF2B5EF4-FFF2-40B4-BE49-F238E27FC236}">
                <a16:creationId xmlns:a16="http://schemas.microsoft.com/office/drawing/2014/main" id="{ECA6910B-23FB-7145-A6E1-A06E52984852}"/>
              </a:ext>
            </a:extLst>
          </p:cNvPr>
          <p:cNvSpPr txBox="1"/>
          <p:nvPr/>
        </p:nvSpPr>
        <p:spPr>
          <a:xfrm>
            <a:off x="26585857" y="703914"/>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Investigating possible double-couple mechanisms </a:t>
            </a:r>
          </a:p>
        </p:txBody>
      </p:sp>
      <p:pic>
        <p:nvPicPr>
          <p:cNvPr id="70" name="Picture 69">
            <a:extLst>
              <a:ext uri="{FF2B5EF4-FFF2-40B4-BE49-F238E27FC236}">
                <a16:creationId xmlns:a16="http://schemas.microsoft.com/office/drawing/2014/main" id="{B6BECFA9-AC0A-9B4D-B167-FA387213E485}"/>
              </a:ext>
            </a:extLst>
          </p:cNvPr>
          <p:cNvPicPr>
            <a:picLocks noChangeAspect="1"/>
          </p:cNvPicPr>
          <p:nvPr/>
        </p:nvPicPr>
        <p:blipFill rotWithShape="1">
          <a:blip r:embed="rId8"/>
          <a:srcRect l="7664" t="9804" r="15484" b="5859"/>
          <a:stretch/>
        </p:blipFill>
        <p:spPr>
          <a:xfrm>
            <a:off x="17202446" y="14443023"/>
            <a:ext cx="4432252" cy="2918331"/>
          </a:xfrm>
          <a:prstGeom prst="rect">
            <a:avLst/>
          </a:prstGeom>
        </p:spPr>
      </p:pic>
      <p:sp>
        <p:nvSpPr>
          <p:cNvPr id="71" name="TextBox 70">
            <a:extLst>
              <a:ext uri="{FF2B5EF4-FFF2-40B4-BE49-F238E27FC236}">
                <a16:creationId xmlns:a16="http://schemas.microsoft.com/office/drawing/2014/main" id="{22915FA9-2B08-8C48-9056-7A12A631FFCF}"/>
              </a:ext>
            </a:extLst>
          </p:cNvPr>
          <p:cNvSpPr txBox="1"/>
          <p:nvPr/>
        </p:nvSpPr>
        <p:spPr>
          <a:xfrm>
            <a:off x="21875131" y="14708400"/>
            <a:ext cx="3941481" cy="3046988"/>
          </a:xfrm>
          <a:prstGeom prst="rect">
            <a:avLst/>
          </a:prstGeom>
          <a:noFill/>
        </p:spPr>
        <p:txBody>
          <a:bodyPr wrap="square" rtlCol="0">
            <a:spAutoFit/>
          </a:bodyPr>
          <a:lstStyle/>
          <a:p>
            <a:r>
              <a:rPr lang="en-US" sz="1600" dirty="0">
                <a:solidFill>
                  <a:srgbClr val="F2BA89"/>
                </a:solidFill>
                <a:latin typeface="Fira Sans" panose="020B0503050000020004" pitchFamily="34" charset="0"/>
              </a:rPr>
              <a:t>We looked at the particle motion caused by the arrival of the </a:t>
            </a:r>
            <a:r>
              <a:rPr lang="en-US" sz="1600" i="1" dirty="0">
                <a:solidFill>
                  <a:srgbClr val="F2BA89"/>
                </a:solidFill>
                <a:latin typeface="Fira Sans" panose="020B0503050000020004" pitchFamily="34" charset="0"/>
              </a:rPr>
              <a:t>P</a:t>
            </a:r>
            <a:r>
              <a:rPr lang="en-US" sz="1600" dirty="0">
                <a:solidFill>
                  <a:srgbClr val="F2BA89"/>
                </a:solidFill>
                <a:latin typeface="Fira Sans" panose="020B0503050000020004" pitchFamily="34" charset="0"/>
              </a:rPr>
              <a:t> and </a:t>
            </a:r>
            <a:r>
              <a:rPr lang="en-US" sz="1600" i="1" dirty="0">
                <a:solidFill>
                  <a:srgbClr val="F2BA89"/>
                </a:solidFill>
                <a:latin typeface="Fira Sans" panose="020B0503050000020004" pitchFamily="34" charset="0"/>
              </a:rPr>
              <a:t>S</a:t>
            </a:r>
            <a:r>
              <a:rPr lang="en-US" sz="1600" dirty="0">
                <a:solidFill>
                  <a:srgbClr val="F2BA89"/>
                </a:solidFill>
                <a:latin typeface="Fira Sans" panose="020B0503050000020004" pitchFamily="34" charset="0"/>
              </a:rPr>
              <a:t> wave to estimate the direction, relative to the lander, from which the signals originated.</a:t>
            </a:r>
          </a:p>
          <a:p>
            <a:endParaRPr lang="en-US" sz="1600" dirty="0">
              <a:solidFill>
                <a:srgbClr val="F2BA89"/>
              </a:solidFill>
              <a:latin typeface="Fira Sans" panose="020B0503050000020004" pitchFamily="34" charset="0"/>
            </a:endParaRPr>
          </a:p>
          <a:p>
            <a:r>
              <a:rPr lang="en-US" sz="1600" dirty="0">
                <a:solidFill>
                  <a:srgbClr val="F2BA89"/>
                </a:solidFill>
                <a:latin typeface="Fira Sans" panose="020B0503050000020004" pitchFamily="34" charset="0"/>
              </a:rPr>
              <a:t>This particle motion shows  the apparent “movement” of the event over time from the south-east to the north-east. It is possible that not all of the energy in this time window is purely </a:t>
            </a:r>
          </a:p>
          <a:p>
            <a:r>
              <a:rPr lang="en-US" sz="1600" i="1" dirty="0">
                <a:solidFill>
                  <a:srgbClr val="F2BA89"/>
                </a:solidFill>
                <a:latin typeface="Fira Sans" panose="020B0503050000020004" pitchFamily="34" charset="0"/>
              </a:rPr>
              <a:t>P</a:t>
            </a:r>
            <a:r>
              <a:rPr lang="en-US" sz="1600" dirty="0">
                <a:solidFill>
                  <a:srgbClr val="F2BA89"/>
                </a:solidFill>
                <a:latin typeface="Fira Sans" panose="020B0503050000020004" pitchFamily="34" charset="0"/>
              </a:rPr>
              <a:t>-wave energy.</a:t>
            </a:r>
          </a:p>
        </p:txBody>
      </p:sp>
      <p:sp>
        <p:nvSpPr>
          <p:cNvPr id="73" name="TextBox 72">
            <a:extLst>
              <a:ext uri="{FF2B5EF4-FFF2-40B4-BE49-F238E27FC236}">
                <a16:creationId xmlns:a16="http://schemas.microsoft.com/office/drawing/2014/main" id="{D3D1D644-4506-6640-BB88-5FDF0B36AADB}"/>
              </a:ext>
            </a:extLst>
          </p:cNvPr>
          <p:cNvSpPr txBox="1"/>
          <p:nvPr/>
        </p:nvSpPr>
        <p:spPr>
          <a:xfrm>
            <a:off x="17170278" y="12333030"/>
            <a:ext cx="8397152" cy="2985433"/>
          </a:xfrm>
          <a:prstGeom prst="rect">
            <a:avLst/>
          </a:prstGeom>
          <a:noFill/>
        </p:spPr>
        <p:txBody>
          <a:bodyPr wrap="square" lIns="0" tIns="0" rIns="0" bIns="0" numCol="1" spcCol="91440" rtlCol="0">
            <a:spAutoFit/>
          </a:bodyPr>
          <a:lstStyle/>
          <a:p>
            <a:r>
              <a:rPr lang="en-US" sz="2000" dirty="0">
                <a:solidFill>
                  <a:srgbClr val="77433C"/>
                </a:solidFill>
                <a:latin typeface="Fira Sans" panose="020B0503050000020004" pitchFamily="34" charset="0"/>
              </a:rPr>
              <a:t>Using our observed difference in arrival time between the</a:t>
            </a:r>
            <a:r>
              <a:rPr lang="en-US" sz="2000" i="1" dirty="0">
                <a:solidFill>
                  <a:srgbClr val="77433C"/>
                </a:solidFill>
                <a:latin typeface="Fira Sans" panose="020B0503050000020004" pitchFamily="34" charset="0"/>
              </a:rPr>
              <a:t> P </a:t>
            </a:r>
            <a:r>
              <a:rPr lang="en-US" sz="2000" dirty="0">
                <a:solidFill>
                  <a:srgbClr val="77433C"/>
                </a:solidFill>
                <a:latin typeface="Fira Sans" panose="020B0503050000020004" pitchFamily="34" charset="0"/>
              </a:rPr>
              <a:t>and </a:t>
            </a:r>
            <a:r>
              <a:rPr lang="en-US" sz="2000" i="1" dirty="0">
                <a:solidFill>
                  <a:srgbClr val="77433C"/>
                </a:solidFill>
                <a:latin typeface="Fira Sans" panose="020B0503050000020004" pitchFamily="34" charset="0"/>
              </a:rPr>
              <a:t>S</a:t>
            </a:r>
            <a:r>
              <a:rPr lang="en-US" sz="2000" dirty="0">
                <a:solidFill>
                  <a:srgbClr val="77433C"/>
                </a:solidFill>
                <a:latin typeface="Fira Sans" panose="020B0503050000020004" pitchFamily="34" charset="0"/>
              </a:rPr>
              <a:t> wave, we then estimated the distance to the epicenter using travel time plots created from the previously published velocity models</a:t>
            </a:r>
            <a:r>
              <a:rPr lang="en-US" sz="2000" baseline="30000" dirty="0">
                <a:solidFill>
                  <a:srgbClr val="77433C"/>
                </a:solidFill>
                <a:latin typeface="Fira Sans" panose="020B0503050000020004" pitchFamily="34" charset="0"/>
              </a:rPr>
              <a:t>6</a:t>
            </a:r>
            <a:r>
              <a:rPr lang="en-US" sz="2000" dirty="0">
                <a:solidFill>
                  <a:srgbClr val="77433C"/>
                </a:solidFill>
                <a:latin typeface="Fira Sans" panose="020B0503050000020004" pitchFamily="34" charset="0"/>
              </a:rPr>
              <a:t>. The back azimuth was calculated by rotating the three data streams to minimize the energy on the transverse component</a:t>
            </a:r>
            <a:r>
              <a:rPr lang="en-US" sz="2000" baseline="30000" dirty="0">
                <a:solidFill>
                  <a:srgbClr val="77433C"/>
                </a:solidFill>
                <a:latin typeface="Fira Sans" panose="020B0503050000020004" pitchFamily="34" charset="0"/>
              </a:rPr>
              <a:t>7</a:t>
            </a:r>
            <a:r>
              <a:rPr lang="en-US" sz="2000" dirty="0">
                <a:solidFill>
                  <a:srgbClr val="77433C"/>
                </a:solidFill>
                <a:latin typeface="Fira Sans" panose="020B0503050000020004" pitchFamily="34" charset="0"/>
              </a:rPr>
              <a:t>. This provided an optimal arrival angle of the </a:t>
            </a:r>
            <a:r>
              <a:rPr lang="en-US" sz="2000" i="1" dirty="0">
                <a:solidFill>
                  <a:srgbClr val="77433C"/>
                </a:solidFill>
                <a:latin typeface="Fira Sans" panose="020B0503050000020004" pitchFamily="34" charset="0"/>
              </a:rPr>
              <a:t>P</a:t>
            </a:r>
            <a:r>
              <a:rPr lang="en-US" sz="2000" dirty="0">
                <a:solidFill>
                  <a:srgbClr val="77433C"/>
                </a:solidFill>
                <a:latin typeface="Fira Sans" panose="020B0503050000020004" pitchFamily="34" charset="0"/>
              </a:rPr>
              <a:t>-wave energy.</a:t>
            </a:r>
            <a:br>
              <a:rPr lang="en-US" sz="2000" dirty="0">
                <a:solidFill>
                  <a:srgbClr val="77433C"/>
                </a:solidFill>
                <a:latin typeface="Fira Sans" panose="020B0503050000020004" pitchFamily="34" charset="0"/>
              </a:rPr>
            </a:br>
            <a:endParaRPr lang="en-US" sz="2000" dirty="0">
              <a:solidFill>
                <a:srgbClr val="77433C"/>
              </a:solidFill>
              <a:latin typeface="Fira Sans" panose="020B0503050000020004" pitchFamily="34" charset="0"/>
            </a:endParaRPr>
          </a:p>
          <a:p>
            <a:endParaRPr lang="en-US" sz="1800" dirty="0">
              <a:solidFill>
                <a:srgbClr val="77433C"/>
              </a:solidFill>
              <a:latin typeface="Fira Sans" panose="020B0503050000020004" pitchFamily="34" charset="0"/>
            </a:endParaRPr>
          </a:p>
          <a:p>
            <a:br>
              <a:rPr lang="en-US" sz="1800" dirty="0">
                <a:solidFill>
                  <a:srgbClr val="77433C"/>
                </a:solidFill>
                <a:latin typeface="Fira Sans" panose="020B0503050000020004" pitchFamily="34" charset="0"/>
              </a:rPr>
            </a:br>
            <a:endParaRPr lang="en-US" sz="1800" dirty="0">
              <a:solidFill>
                <a:srgbClr val="77433C"/>
              </a:solidFill>
              <a:latin typeface="Fira Sans" panose="020B0503050000020004" pitchFamily="34" charset="0"/>
            </a:endParaRPr>
          </a:p>
        </p:txBody>
      </p:sp>
      <p:sp>
        <p:nvSpPr>
          <p:cNvPr id="72" name="TextBox 71">
            <a:extLst>
              <a:ext uri="{FF2B5EF4-FFF2-40B4-BE49-F238E27FC236}">
                <a16:creationId xmlns:a16="http://schemas.microsoft.com/office/drawing/2014/main" id="{0AEF3281-C179-A446-B45F-8CC0E08FB3AA}"/>
              </a:ext>
            </a:extLst>
          </p:cNvPr>
          <p:cNvSpPr txBox="1"/>
          <p:nvPr/>
        </p:nvSpPr>
        <p:spPr>
          <a:xfrm>
            <a:off x="21875134" y="14268048"/>
            <a:ext cx="2971280"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ea typeface="Inconsolata Medium" pitchFamily="49" charset="77"/>
              </a:rPr>
              <a:t>Particle Motion</a:t>
            </a:r>
          </a:p>
        </p:txBody>
      </p:sp>
      <p:sp>
        <p:nvSpPr>
          <p:cNvPr id="75" name="TextBox 74">
            <a:extLst>
              <a:ext uri="{FF2B5EF4-FFF2-40B4-BE49-F238E27FC236}">
                <a16:creationId xmlns:a16="http://schemas.microsoft.com/office/drawing/2014/main" id="{4140FD00-4DAC-3949-BD0C-014B80FD8B71}"/>
              </a:ext>
            </a:extLst>
          </p:cNvPr>
          <p:cNvSpPr txBox="1"/>
          <p:nvPr/>
        </p:nvSpPr>
        <p:spPr>
          <a:xfrm>
            <a:off x="26794114" y="2217711"/>
            <a:ext cx="8018780" cy="2400657"/>
          </a:xfrm>
          <a:prstGeom prst="rect">
            <a:avLst/>
          </a:prstGeom>
          <a:noFill/>
        </p:spPr>
        <p:txBody>
          <a:bodyPr wrap="square" lIns="0" tIns="0" rIns="0" bIns="0" rtlCol="0">
            <a:spAutoFit/>
          </a:bodyPr>
          <a:lstStyle/>
          <a:p>
            <a:r>
              <a:rPr lang="en-US" sz="2000" dirty="0">
                <a:solidFill>
                  <a:srgbClr val="76443C"/>
                </a:solidFill>
                <a:latin typeface="Fira Sans" panose="020B0503050000020004" pitchFamily="34" charset="0"/>
              </a:rPr>
              <a:t>Mars’ crust is composed of a single tectonic plate and therefore intraplate tectonics, such as faulting, and impacts are expected to be the major contributors to the seismicity of the planet</a:t>
            </a:r>
            <a:r>
              <a:rPr lang="en-US" sz="2000" baseline="30000" dirty="0">
                <a:solidFill>
                  <a:srgbClr val="76443C"/>
                </a:solidFill>
                <a:latin typeface="Fira Sans" panose="020B0503050000020004" pitchFamily="34" charset="0"/>
              </a:rPr>
              <a:t>2,3</a:t>
            </a:r>
            <a:r>
              <a:rPr lang="en-US" sz="2000" dirty="0">
                <a:solidFill>
                  <a:srgbClr val="76443C"/>
                </a:solidFill>
                <a:latin typeface="Fira Sans" panose="020B0503050000020004" pitchFamily="34" charset="0"/>
              </a:rPr>
              <a:t>. The lander is located about 1600km west of the Cerberus Fossae region, which is hypothesized to be an active tectonic structure and a major contributor to Mars’ seismicity</a:t>
            </a:r>
            <a:r>
              <a:rPr lang="en-US" sz="2000" baseline="30000" dirty="0">
                <a:solidFill>
                  <a:srgbClr val="76443C"/>
                </a:solidFill>
                <a:latin typeface="Fira Sans" panose="020B0503050000020004" pitchFamily="34" charset="0"/>
              </a:rPr>
              <a:t>4,5</a:t>
            </a:r>
            <a:r>
              <a:rPr lang="en-US" sz="2000" dirty="0">
                <a:solidFill>
                  <a:srgbClr val="76443C"/>
                </a:solidFill>
                <a:latin typeface="Fira Sans" panose="020B0503050000020004" pitchFamily="34" charset="0"/>
              </a:rPr>
              <a:t>.</a:t>
            </a:r>
          </a:p>
          <a:p>
            <a:endParaRPr lang="en-US" sz="2000" dirty="0">
              <a:solidFill>
                <a:srgbClr val="76443C"/>
              </a:solidFill>
              <a:latin typeface="Fira Sans" panose="020B0503050000020004" pitchFamily="34" charset="0"/>
            </a:endParaRPr>
          </a:p>
          <a:p>
            <a:pPr algn="l"/>
            <a:endParaRPr lang="en-US" sz="1600" dirty="0">
              <a:solidFill>
                <a:srgbClr val="77433C"/>
              </a:solidFill>
              <a:latin typeface="Fira Sans Light" panose="020B0403050000020004" pitchFamily="34" charset="0"/>
            </a:endParaRPr>
          </a:p>
        </p:txBody>
      </p:sp>
      <p:sp>
        <p:nvSpPr>
          <p:cNvPr id="76" name="TextBox 75">
            <a:extLst>
              <a:ext uri="{FF2B5EF4-FFF2-40B4-BE49-F238E27FC236}">
                <a16:creationId xmlns:a16="http://schemas.microsoft.com/office/drawing/2014/main" id="{B5A7D2B3-8717-484C-B0FF-8BB70FB1528C}"/>
              </a:ext>
            </a:extLst>
          </p:cNvPr>
          <p:cNvSpPr txBox="1"/>
          <p:nvPr/>
        </p:nvSpPr>
        <p:spPr>
          <a:xfrm>
            <a:off x="19612336" y="2217711"/>
            <a:ext cx="6204276" cy="2154436"/>
          </a:xfrm>
          <a:prstGeom prst="rect">
            <a:avLst/>
          </a:prstGeom>
          <a:noFill/>
        </p:spPr>
        <p:txBody>
          <a:bodyPr wrap="square" lIns="0" tIns="0" rIns="0" bIns="0" rtlCol="0">
            <a:spAutoFit/>
          </a:bodyPr>
          <a:lstStyle/>
          <a:p>
            <a:r>
              <a:rPr lang="en-US" sz="2000" dirty="0">
                <a:solidFill>
                  <a:srgbClr val="76443C"/>
                </a:solidFill>
                <a:latin typeface="Fira Sans" panose="020B0503050000020004" pitchFamily="34" charset="0"/>
              </a:rPr>
              <a:t>The instrument of interest for this project is the very broadband (VBB) seismometer, which is a part of the seismometer package, Seismic Experiment for Internal Structure (SEIS). The waveform data was downloaded directly from the Incorporated Research Institutions for Seismology (IRIS) database web service using the python package ObsPy.</a:t>
            </a:r>
            <a:endParaRPr lang="en-US" sz="2000" dirty="0">
              <a:solidFill>
                <a:srgbClr val="FF0000"/>
              </a:solidFill>
              <a:latin typeface="Fira Sans" panose="020B0503050000020004" pitchFamily="34" charset="0"/>
            </a:endParaRPr>
          </a:p>
        </p:txBody>
      </p:sp>
      <p:graphicFrame>
        <p:nvGraphicFramePr>
          <p:cNvPr id="79" name="Table 78">
            <a:extLst>
              <a:ext uri="{FF2B5EF4-FFF2-40B4-BE49-F238E27FC236}">
                <a16:creationId xmlns:a16="http://schemas.microsoft.com/office/drawing/2014/main" id="{6CBA8FED-7302-3C47-A742-80AE623A3B8B}"/>
              </a:ext>
            </a:extLst>
          </p:cNvPr>
          <p:cNvGraphicFramePr>
            <a:graphicFrameLocks noGrp="1"/>
          </p:cNvGraphicFramePr>
          <p:nvPr>
            <p:extLst>
              <p:ext uri="{D42A27DB-BD31-4B8C-83A1-F6EECF244321}">
                <p14:modId xmlns:p14="http://schemas.microsoft.com/office/powerpoint/2010/main" val="1850793786"/>
              </p:ext>
            </p:extLst>
          </p:nvPr>
        </p:nvGraphicFramePr>
        <p:xfrm>
          <a:off x="16863040" y="6250298"/>
          <a:ext cx="9188100" cy="3978992"/>
        </p:xfrm>
        <a:graphic>
          <a:graphicData uri="http://schemas.openxmlformats.org/drawingml/2006/table">
            <a:tbl>
              <a:tblPr firstCol="1" bandRow="1">
                <a:tableStyleId>{5C22544A-7EE6-4342-B048-85BDC9FD1C3A}</a:tableStyleId>
              </a:tblPr>
              <a:tblGrid>
                <a:gridCol w="1563505">
                  <a:extLst>
                    <a:ext uri="{9D8B030D-6E8A-4147-A177-3AD203B41FA5}">
                      <a16:colId xmlns:a16="http://schemas.microsoft.com/office/drawing/2014/main" val="670315332"/>
                    </a:ext>
                  </a:extLst>
                </a:gridCol>
                <a:gridCol w="1468582">
                  <a:extLst>
                    <a:ext uri="{9D8B030D-6E8A-4147-A177-3AD203B41FA5}">
                      <a16:colId xmlns:a16="http://schemas.microsoft.com/office/drawing/2014/main" val="1424378369"/>
                    </a:ext>
                  </a:extLst>
                </a:gridCol>
                <a:gridCol w="1911928">
                  <a:extLst>
                    <a:ext uri="{9D8B030D-6E8A-4147-A177-3AD203B41FA5}">
                      <a16:colId xmlns:a16="http://schemas.microsoft.com/office/drawing/2014/main" val="1197389655"/>
                    </a:ext>
                  </a:extLst>
                </a:gridCol>
                <a:gridCol w="2327563">
                  <a:extLst>
                    <a:ext uri="{9D8B030D-6E8A-4147-A177-3AD203B41FA5}">
                      <a16:colId xmlns:a16="http://schemas.microsoft.com/office/drawing/2014/main" val="2810944416"/>
                    </a:ext>
                  </a:extLst>
                </a:gridCol>
                <a:gridCol w="1916522">
                  <a:extLst>
                    <a:ext uri="{9D8B030D-6E8A-4147-A177-3AD203B41FA5}">
                      <a16:colId xmlns:a16="http://schemas.microsoft.com/office/drawing/2014/main" val="2161804956"/>
                    </a:ext>
                  </a:extLst>
                </a:gridCol>
              </a:tblGrid>
              <a:tr h="600911">
                <a:tc>
                  <a:txBody>
                    <a:bodyPr/>
                    <a:lstStyle/>
                    <a:p>
                      <a:r>
                        <a:rPr lang="en-US" sz="2000" b="0" i="0" spc="0" dirty="0">
                          <a:solidFill>
                            <a:schemeClr val="bg2"/>
                          </a:solidFill>
                          <a:latin typeface="Inconsolata Medium" pitchFamily="49" charset="77"/>
                          <a:ea typeface="Inconsolata Medium" pitchFamily="49" charset="77"/>
                        </a:rPr>
                        <a:t>Event:</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Distance:</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Back Azimuth:</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Mechanism Types:</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Fault Planes:</a:t>
                      </a:r>
                    </a:p>
                  </a:txBody>
                  <a:tcPr marL="182880" marR="46760" marT="23380" marB="23380" anchor="ctr">
                    <a:solidFill>
                      <a:srgbClr val="75453B"/>
                    </a:solidFill>
                  </a:tcPr>
                </a:tc>
                <a:extLst>
                  <a:ext uri="{0D108BD9-81ED-4DB2-BD59-A6C34878D82A}">
                    <a16:rowId xmlns:a16="http://schemas.microsoft.com/office/drawing/2014/main" val="1630472845"/>
                  </a:ext>
                </a:extLst>
              </a:tr>
              <a:tr h="726230">
                <a:tc>
                  <a:txBody>
                    <a:bodyPr/>
                    <a:lstStyle/>
                    <a:p>
                      <a:r>
                        <a:rPr lang="en-US" sz="2400" b="0" i="0" spc="0" dirty="0">
                          <a:solidFill>
                            <a:schemeClr val="bg2"/>
                          </a:solidFill>
                          <a:latin typeface="Inconsolata Medium" pitchFamily="49" charset="77"/>
                          <a:ea typeface="Inconsolata Medium" pitchFamily="49" charset="77"/>
                        </a:rPr>
                        <a:t>S0173a</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29°</a:t>
                      </a:r>
                    </a:p>
                  </a:txBody>
                  <a:tcPr marL="182880" marR="46760" marT="23380" marB="23380" anchor="ctr">
                    <a:solidFill>
                      <a:srgbClr val="FFEDDE"/>
                    </a:solidFill>
                  </a:tcPr>
                </a:tc>
                <a:tc>
                  <a:txBody>
                    <a:bodyPr/>
                    <a:lstStyle/>
                    <a:p>
                      <a:pPr algn="ctr"/>
                      <a:r>
                        <a:rPr lang="en-US" sz="2400" b="0" i="0" spc="0" dirty="0">
                          <a:latin typeface="Inconsolata Medium" pitchFamily="49" charset="77"/>
                          <a:ea typeface="Inconsolata Medium" pitchFamily="49" charset="77"/>
                        </a:rPr>
                        <a:t>90°</a:t>
                      </a:r>
                    </a:p>
                  </a:txBody>
                  <a:tcPr marL="182880" marR="46760" marT="23380" marB="23380" anchor="ctr">
                    <a:solidFill>
                      <a:srgbClr val="FFEDDE"/>
                    </a:solidFill>
                  </a:tcPr>
                </a:tc>
                <a:tc>
                  <a:txBody>
                    <a:bodyPr/>
                    <a:lstStyle/>
                    <a:p>
                      <a:pPr algn="ctr"/>
                      <a:r>
                        <a:rPr lang="en-US" sz="1600" b="0" i="0" spc="0" dirty="0">
                          <a:latin typeface="Inconsolata Medium" pitchFamily="49" charset="77"/>
                          <a:ea typeface="Inconsolata Medium" pitchFamily="49" charset="77"/>
                        </a:rPr>
                        <a:t>Strike-Slip &amp; Normal</a:t>
                      </a:r>
                    </a:p>
                  </a:txBody>
                  <a:tcPr marL="182880" marR="46760" marT="23380" marB="23380" anchor="ctr">
                    <a:solidFill>
                      <a:srgbClr val="FFEDDE"/>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E"/>
                    </a:solidFill>
                  </a:tcPr>
                </a:tc>
                <a:extLst>
                  <a:ext uri="{0D108BD9-81ED-4DB2-BD59-A6C34878D82A}">
                    <a16:rowId xmlns:a16="http://schemas.microsoft.com/office/drawing/2014/main" val="2888011872"/>
                  </a:ext>
                </a:extLst>
              </a:tr>
              <a:tr h="443939">
                <a:tc>
                  <a:txBody>
                    <a:bodyPr/>
                    <a:lstStyle/>
                    <a:p>
                      <a:pPr algn="ctr"/>
                      <a:r>
                        <a:rPr lang="en-US" sz="2400" b="0" i="0" spc="0" dirty="0">
                          <a:solidFill>
                            <a:schemeClr val="bg2"/>
                          </a:solidFill>
                          <a:latin typeface="Inconsolata Medium" pitchFamily="49" charset="77"/>
                          <a:ea typeface="Inconsolata Medium" pitchFamily="49" charset="77"/>
                        </a:rPr>
                        <a:t>S0173ab</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86°</a:t>
                      </a:r>
                    </a:p>
                  </a:txBody>
                  <a:tcPr marL="182880" marR="46760" marT="23380" marB="23380" anchor="ctr">
                    <a:solidFill>
                      <a:srgbClr val="F5DCB7"/>
                    </a:solidFill>
                  </a:tcPr>
                </a:tc>
                <a:tc>
                  <a:txBody>
                    <a:bodyPr/>
                    <a:lstStyle/>
                    <a:p>
                      <a:pPr algn="ctr"/>
                      <a:r>
                        <a:rPr lang="en-US" sz="1400" b="0" i="0" spc="0" dirty="0">
                          <a:latin typeface="Inconsolata Medium" pitchFamily="49" charset="77"/>
                          <a:ea typeface="Inconsolata Medium" pitchFamily="49" charset="77"/>
                        </a:rPr>
                        <a:t>Strike-Slip, Normal &amp; Reverse</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2656044202"/>
                  </a:ext>
                </a:extLst>
              </a:tr>
              <a:tr h="650833">
                <a:tc>
                  <a:txBody>
                    <a:bodyPr/>
                    <a:lstStyle/>
                    <a:p>
                      <a:r>
                        <a:rPr lang="en-US" sz="2400" b="0" i="0" spc="0" dirty="0">
                          <a:solidFill>
                            <a:schemeClr val="bg2"/>
                          </a:solidFill>
                          <a:latin typeface="Inconsolata Medium" pitchFamily="49" charset="77"/>
                          <a:ea typeface="Inconsolata Medium" pitchFamily="49" charset="77"/>
                        </a:rPr>
                        <a:t>S0235b</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27.5°</a:t>
                      </a:r>
                    </a:p>
                  </a:txBody>
                  <a:tcPr marL="182880" marR="46760" marT="23380" marB="23380" anchor="ctr">
                    <a:solidFill>
                      <a:srgbClr val="FFEDDF"/>
                    </a:solidFill>
                  </a:tcPr>
                </a:tc>
                <a:tc>
                  <a:txBody>
                    <a:bodyPr/>
                    <a:lstStyle/>
                    <a:p>
                      <a:pPr algn="ctr"/>
                      <a:r>
                        <a:rPr lang="en-US" sz="2400" b="0" i="0" spc="0" dirty="0">
                          <a:latin typeface="Inconsolata Medium" pitchFamily="49" charset="77"/>
                          <a:ea typeface="Inconsolata Medium" pitchFamily="49" charset="77"/>
                        </a:rPr>
                        <a:t>74°</a:t>
                      </a:r>
                    </a:p>
                  </a:txBody>
                  <a:tcPr marL="182880" marR="46760" marT="23380" marB="23380" anchor="ctr">
                    <a:solidFill>
                      <a:srgbClr val="FFEDDF"/>
                    </a:solidFill>
                  </a:tcPr>
                </a:tc>
                <a:tc>
                  <a:txBody>
                    <a:bodyPr/>
                    <a:lstStyle/>
                    <a:p>
                      <a:pPr algn="ctr"/>
                      <a:r>
                        <a:rPr lang="en-US" sz="1600" b="0" i="0" spc="0" dirty="0">
                          <a:latin typeface="Inconsolata Medium" pitchFamily="49" charset="77"/>
                          <a:ea typeface="Inconsolata Medium" pitchFamily="49" charset="77"/>
                        </a:rPr>
                        <a:t>Vertical Dip-Slip &amp; Normal</a:t>
                      </a:r>
                    </a:p>
                  </a:txBody>
                  <a:tcPr marL="182880" marR="46760" marT="23380" marB="23380" anchor="ctr">
                    <a:solidFill>
                      <a:srgbClr val="FFEDDF"/>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F"/>
                    </a:solidFill>
                  </a:tcPr>
                </a:tc>
                <a:extLst>
                  <a:ext uri="{0D108BD9-81ED-4DB2-BD59-A6C34878D82A}">
                    <a16:rowId xmlns:a16="http://schemas.microsoft.com/office/drawing/2014/main" val="2996935194"/>
                  </a:ext>
                </a:extLst>
              </a:tr>
              <a:tr h="380202">
                <a:tc>
                  <a:txBody>
                    <a:bodyPr/>
                    <a:lstStyle/>
                    <a:p>
                      <a:pPr algn="ctr"/>
                      <a:r>
                        <a:rPr lang="en-US" sz="2400" b="0" i="0" spc="0" dirty="0">
                          <a:solidFill>
                            <a:schemeClr val="bg2"/>
                          </a:solidFill>
                          <a:latin typeface="Inconsolata Medium" pitchFamily="49" charset="77"/>
                          <a:ea typeface="Inconsolata Medium" pitchFamily="49" charset="77"/>
                        </a:rPr>
                        <a:t>S0235bi</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15° </a:t>
                      </a:r>
                    </a:p>
                  </a:txBody>
                  <a:tcPr marL="182880" marR="46760" marT="23380" marB="23380" anchor="ctr">
                    <a:solidFill>
                      <a:srgbClr val="FFEDDF"/>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FEDDF"/>
                    </a:solidFill>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1400" b="0" i="0" spc="0" dirty="0">
                          <a:latin typeface="Inconsolata Medium" pitchFamily="49" charset="77"/>
                          <a:ea typeface="Inconsolata Medium" pitchFamily="49" charset="77"/>
                        </a:rPr>
                        <a:t>Strike-Slip &amp; Vertical Dip-Slip</a:t>
                      </a:r>
                    </a:p>
                  </a:txBody>
                  <a:tcPr marL="182880" marR="46760" marT="23380" marB="23380" anchor="ctr">
                    <a:solidFill>
                      <a:srgbClr val="FFEDDF"/>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F"/>
                    </a:solidFill>
                  </a:tcPr>
                </a:tc>
                <a:extLst>
                  <a:ext uri="{0D108BD9-81ED-4DB2-BD59-A6C34878D82A}">
                    <a16:rowId xmlns:a16="http://schemas.microsoft.com/office/drawing/2014/main" val="2287491396"/>
                  </a:ext>
                </a:extLst>
              </a:tr>
              <a:tr h="610119">
                <a:tc>
                  <a:txBody>
                    <a:bodyPr/>
                    <a:lstStyle/>
                    <a:p>
                      <a:r>
                        <a:rPr lang="en-US" sz="2400" b="0" i="0" spc="0" dirty="0">
                          <a:solidFill>
                            <a:schemeClr val="bg2"/>
                          </a:solidFill>
                          <a:latin typeface="Inconsolata Medium" pitchFamily="49" charset="77"/>
                          <a:ea typeface="Inconsolata Medium" pitchFamily="49" charset="77"/>
                        </a:rPr>
                        <a:t>S0325a</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38.5°</a:t>
                      </a:r>
                    </a:p>
                  </a:txBody>
                  <a:tcPr marL="182880" marR="46760" marT="23380" marB="23380" anchor="ctr">
                    <a:solidFill>
                      <a:srgbClr val="F5DCB7"/>
                    </a:solidFill>
                  </a:tcPr>
                </a:tc>
                <a:tc>
                  <a:txBody>
                    <a:bodyPr/>
                    <a:lstStyle/>
                    <a:p>
                      <a:pPr algn="ctr"/>
                      <a:r>
                        <a:rPr lang="en-US" sz="2400" b="0" i="0" spc="0" dirty="0">
                          <a:latin typeface="Inconsolata Medium" pitchFamily="49" charset="77"/>
                          <a:ea typeface="Inconsolata Medium" pitchFamily="49" charset="77"/>
                        </a:rPr>
                        <a:t>123°</a:t>
                      </a:r>
                    </a:p>
                  </a:txBody>
                  <a:tcPr marL="182880" marR="46760" marT="23380" marB="23380" anchor="ctr">
                    <a:solidFill>
                      <a:srgbClr val="F5DCB7"/>
                    </a:solidFill>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1600" b="0" i="0" spc="0" dirty="0">
                          <a:latin typeface="Inconsolata Medium" pitchFamily="49" charset="77"/>
                          <a:ea typeface="Inconsolata Medium" pitchFamily="49" charset="77"/>
                        </a:rPr>
                        <a:t>Strike-Slip &amp; Vertical Dip-Slip</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1388804706"/>
                  </a:ext>
                </a:extLst>
              </a:tr>
              <a:tr h="443939">
                <a:tc>
                  <a:txBody>
                    <a:bodyPr/>
                    <a:lstStyle/>
                    <a:p>
                      <a:pPr algn="ctr"/>
                      <a:r>
                        <a:rPr lang="en-US" sz="2400" b="0" i="0" spc="0" dirty="0">
                          <a:solidFill>
                            <a:schemeClr val="bg2"/>
                          </a:solidFill>
                          <a:latin typeface="Inconsolata Medium" pitchFamily="49" charset="77"/>
                          <a:ea typeface="Inconsolata Medium" pitchFamily="49" charset="77"/>
                        </a:rPr>
                        <a:t>S0325ab</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139°</a:t>
                      </a:r>
                    </a:p>
                  </a:txBody>
                  <a:tcPr marL="182880" marR="46760" marT="23380" marB="23380" anchor="ctr">
                    <a:solidFill>
                      <a:srgbClr val="F5DCB7"/>
                    </a:solidFill>
                  </a:tcPr>
                </a:tc>
                <a:tc>
                  <a:txBody>
                    <a:bodyPr/>
                    <a:lstStyle/>
                    <a:p>
                      <a:pPr algn="ctr"/>
                      <a:r>
                        <a:rPr lang="en-US" sz="1400" b="0" i="0" spc="0" dirty="0">
                          <a:latin typeface="Inconsolata Medium" pitchFamily="49" charset="77"/>
                          <a:ea typeface="Inconsolata Medium" pitchFamily="49" charset="77"/>
                        </a:rPr>
                        <a:t>Strike-Slip</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671171685"/>
                  </a:ext>
                </a:extLst>
              </a:tr>
            </a:tbl>
          </a:graphicData>
        </a:graphic>
      </p:graphicFrame>
      <p:sp>
        <p:nvSpPr>
          <p:cNvPr id="82" name="TextBox 81">
            <a:extLst>
              <a:ext uri="{FF2B5EF4-FFF2-40B4-BE49-F238E27FC236}">
                <a16:creationId xmlns:a16="http://schemas.microsoft.com/office/drawing/2014/main" id="{0D9A7176-ADF5-AB41-9864-CA25DFBD412E}"/>
              </a:ext>
            </a:extLst>
          </p:cNvPr>
          <p:cNvSpPr txBox="1"/>
          <p:nvPr/>
        </p:nvSpPr>
        <p:spPr>
          <a:xfrm>
            <a:off x="26751526" y="4201320"/>
            <a:ext cx="5298204" cy="3170099"/>
          </a:xfrm>
          <a:prstGeom prst="rect">
            <a:avLst/>
          </a:prstGeom>
          <a:noFill/>
        </p:spPr>
        <p:txBody>
          <a:bodyPr wrap="square" rtlCol="0">
            <a:spAutoFit/>
          </a:bodyPr>
          <a:lstStyle/>
          <a:p>
            <a:r>
              <a:rPr lang="en-US" sz="2000" dirty="0">
                <a:solidFill>
                  <a:srgbClr val="77433C"/>
                </a:solidFill>
                <a:latin typeface="Fira Sans" panose="020B0503050000020004" pitchFamily="34" charset="0"/>
              </a:rPr>
              <a:t>S0173a and S0235b were both found to fall in the Cerberus Fossae region while the epicenter of S0325a is estimated to be near the boundary between the southern highland and the northern lowlands</a:t>
            </a:r>
            <a:r>
              <a:rPr lang="en-US" sz="2000" baseline="30000" dirty="0">
                <a:solidFill>
                  <a:srgbClr val="77433C"/>
                </a:solidFill>
                <a:latin typeface="Fira Sans" panose="020B0503050000020004" pitchFamily="34" charset="0"/>
              </a:rPr>
              <a:t>5</a:t>
            </a:r>
            <a:r>
              <a:rPr lang="en-US" sz="2000" dirty="0">
                <a:solidFill>
                  <a:srgbClr val="77433C"/>
                </a:solidFill>
                <a:latin typeface="Fira Sans" panose="020B0503050000020004" pitchFamily="34" charset="0"/>
              </a:rPr>
              <a:t>. Our proposed faulting mechanisms shown below incorporated the information about these regions in our investigation.</a:t>
            </a:r>
            <a:endParaRPr lang="en-US" sz="2000" b="0" dirty="0">
              <a:solidFill>
                <a:srgbClr val="77433C"/>
              </a:solidFill>
              <a:effectLst/>
              <a:latin typeface="Fira Sans" panose="020B0503050000020004" pitchFamily="34" charset="0"/>
            </a:endParaRPr>
          </a:p>
          <a:p>
            <a:br>
              <a:rPr lang="en-US" sz="2000" dirty="0">
                <a:solidFill>
                  <a:srgbClr val="77433C"/>
                </a:solidFill>
              </a:rPr>
            </a:br>
            <a:endParaRPr lang="en-US" sz="2000" dirty="0">
              <a:solidFill>
                <a:srgbClr val="77433C"/>
              </a:solidFill>
            </a:endParaRPr>
          </a:p>
        </p:txBody>
      </p:sp>
      <p:sp>
        <p:nvSpPr>
          <p:cNvPr id="84" name="TextBox 83">
            <a:extLst>
              <a:ext uri="{FF2B5EF4-FFF2-40B4-BE49-F238E27FC236}">
                <a16:creationId xmlns:a16="http://schemas.microsoft.com/office/drawing/2014/main" id="{77251582-AC70-2842-AF84-9F5ADD5D80AA}"/>
              </a:ext>
            </a:extLst>
          </p:cNvPr>
          <p:cNvSpPr txBox="1"/>
          <p:nvPr/>
        </p:nvSpPr>
        <p:spPr>
          <a:xfrm>
            <a:off x="30457004" y="6890265"/>
            <a:ext cx="3818903"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rPr>
              <a:t>Grid Search</a:t>
            </a:r>
          </a:p>
        </p:txBody>
      </p:sp>
      <p:sp>
        <p:nvSpPr>
          <p:cNvPr id="85" name="TextBox 84">
            <a:extLst>
              <a:ext uri="{FF2B5EF4-FFF2-40B4-BE49-F238E27FC236}">
                <a16:creationId xmlns:a16="http://schemas.microsoft.com/office/drawing/2014/main" id="{D2116AC9-C956-F145-87CE-A2ABDF82B8F7}"/>
              </a:ext>
            </a:extLst>
          </p:cNvPr>
          <p:cNvSpPr txBox="1"/>
          <p:nvPr/>
        </p:nvSpPr>
        <p:spPr>
          <a:xfrm>
            <a:off x="30457004" y="7324712"/>
            <a:ext cx="4734668" cy="3970318"/>
          </a:xfrm>
          <a:prstGeom prst="rect">
            <a:avLst/>
          </a:prstGeom>
          <a:noFill/>
        </p:spPr>
        <p:txBody>
          <a:bodyPr wrap="square" rtlCol="0">
            <a:spAutoFit/>
          </a:bodyPr>
          <a:lstStyle/>
          <a:p>
            <a:r>
              <a:rPr lang="en-US" sz="1800" dirty="0">
                <a:solidFill>
                  <a:srgbClr val="F2BA89"/>
                </a:solidFill>
              </a:rPr>
              <a:t>Using a modified version of the Gudkova model and an estimated source depth of 35km, we began modeling the </a:t>
            </a:r>
            <a:r>
              <a:rPr lang="en-US" sz="1800" i="1" dirty="0">
                <a:solidFill>
                  <a:srgbClr val="F2BA89"/>
                </a:solidFill>
              </a:rPr>
              <a:t>SV</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P</a:t>
            </a:r>
            <a:r>
              <a:rPr lang="en-US" sz="1800" dirty="0">
                <a:solidFill>
                  <a:srgbClr val="F2BA89"/>
                </a:solidFill>
              </a:rPr>
              <a:t> amplitudes that resulted from a range of double-couple focal mechanisms</a:t>
            </a:r>
            <a:r>
              <a:rPr lang="en-US" sz="1800" baseline="30000" dirty="0">
                <a:solidFill>
                  <a:srgbClr val="F2BA89"/>
                </a:solidFill>
              </a:rPr>
              <a:t>6</a:t>
            </a:r>
            <a:r>
              <a:rPr lang="en-US" sz="1800" dirty="0">
                <a:solidFill>
                  <a:srgbClr val="F2BA89"/>
                </a:solidFill>
              </a:rPr>
              <a:t>.</a:t>
            </a:r>
            <a:endParaRPr lang="en-US" sz="1800" b="0" dirty="0">
              <a:solidFill>
                <a:srgbClr val="F2BA89"/>
              </a:solidFill>
              <a:effectLst/>
            </a:endParaRPr>
          </a:p>
          <a:p>
            <a:br>
              <a:rPr lang="en-US" sz="1800" b="0" dirty="0">
                <a:solidFill>
                  <a:srgbClr val="F2BA89"/>
                </a:solidFill>
                <a:effectLst/>
              </a:rPr>
            </a:br>
            <a:r>
              <a:rPr lang="en-US" sz="1800" dirty="0">
                <a:solidFill>
                  <a:srgbClr val="F2BA89"/>
                </a:solidFill>
              </a:rPr>
              <a:t>A grid search was then performed over a range of strike, dip and rake combinations to determine which could reproduce the observed </a:t>
            </a:r>
            <a:r>
              <a:rPr lang="en-US" sz="1800" i="1" dirty="0">
                <a:solidFill>
                  <a:srgbClr val="F2BA89"/>
                </a:solidFill>
              </a:rPr>
              <a:t>P</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SV</a:t>
            </a:r>
            <a:r>
              <a:rPr lang="en-US" sz="1800" dirty="0">
                <a:solidFill>
                  <a:srgbClr val="F2BA89"/>
                </a:solidFill>
              </a:rPr>
              <a:t> amplitudes. The best fitting fault plane orientation is shown in Figure 3 adapted from </a:t>
            </a:r>
            <a:r>
              <a:rPr lang="en-US" sz="1600" dirty="0">
                <a:solidFill>
                  <a:srgbClr val="F2BA89"/>
                </a:solidFill>
                <a:latin typeface="Fira Sans" panose="020B0503050000020004" pitchFamily="34" charset="0"/>
              </a:rPr>
              <a:t>Giardini et al. (2020)</a:t>
            </a:r>
            <a:r>
              <a:rPr lang="en-US" sz="1600" baseline="30000" dirty="0">
                <a:solidFill>
                  <a:srgbClr val="F2BA89"/>
                </a:solidFill>
                <a:latin typeface="Fira Sans" panose="020B0503050000020004" pitchFamily="34" charset="0"/>
              </a:rPr>
              <a:t>5</a:t>
            </a:r>
            <a:r>
              <a:rPr lang="en-US" sz="1600" dirty="0">
                <a:solidFill>
                  <a:srgbClr val="F2BA89"/>
                </a:solidFill>
                <a:latin typeface="Fira Sans" panose="020B0503050000020004" pitchFamily="34" charset="0"/>
              </a:rPr>
              <a:t>. </a:t>
            </a:r>
            <a:endParaRPr lang="en-US" sz="1600" dirty="0">
              <a:solidFill>
                <a:srgbClr val="F2BA89"/>
              </a:solidFill>
              <a:effectLst/>
              <a:latin typeface="Fira Sans" panose="020B0503050000020004" pitchFamily="34" charset="0"/>
            </a:endParaRPr>
          </a:p>
          <a:p>
            <a:br>
              <a:rPr lang="en-US" sz="1800" dirty="0">
                <a:solidFill>
                  <a:srgbClr val="F2BA89"/>
                </a:solidFill>
              </a:rPr>
            </a:br>
            <a:endParaRPr lang="en-US" sz="1800" dirty="0">
              <a:solidFill>
                <a:srgbClr val="F2BA89"/>
              </a:solidFill>
            </a:endParaRPr>
          </a:p>
        </p:txBody>
      </p:sp>
      <p:sp>
        <p:nvSpPr>
          <p:cNvPr id="86" name="TextBox 85">
            <a:extLst>
              <a:ext uri="{FF2B5EF4-FFF2-40B4-BE49-F238E27FC236}">
                <a16:creationId xmlns:a16="http://schemas.microsoft.com/office/drawing/2014/main" id="{1EF2EB82-120A-1749-80DA-43E2E2D097DE}"/>
              </a:ext>
            </a:extLst>
          </p:cNvPr>
          <p:cNvSpPr txBox="1"/>
          <p:nvPr/>
        </p:nvSpPr>
        <p:spPr>
          <a:xfrm>
            <a:off x="270269" y="18625071"/>
            <a:ext cx="5835563" cy="1815882"/>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C068E5F1-62BA-9146-9764-2D552C5ADED3}"/>
                  </a:ext>
                </a:extLst>
              </p:cNvPr>
              <p:cNvSpPr txBox="1"/>
              <p:nvPr/>
            </p:nvSpPr>
            <p:spPr>
              <a:xfrm>
                <a:off x="17032925" y="4780573"/>
                <a:ext cx="4525612" cy="693000"/>
              </a:xfrm>
              <a:prstGeom prst="rect">
                <a:avLst/>
              </a:prstGeom>
              <a:noFill/>
              <a:ln w="127000">
                <a:noFill/>
                <a:miter lim="800000"/>
              </a:ln>
            </p:spPr>
            <p:txBody>
              <a:bodyPr wrap="square" lIns="0" tIns="0" rIns="0" bIns="0" rtlCol="0" anchor="ctr" anchorCtr="0">
                <a:noAutofit/>
              </a:bodyPr>
              <a:lstStyle/>
              <a:p>
                <a:pPr/>
                <a14:m>
                  <m:oMathPara xmlns:m="http://schemas.openxmlformats.org/officeDocument/2006/math">
                    <m:oMathParaPr>
                      <m:jc m:val="centerGroup"/>
                    </m:oMathParaPr>
                    <m:oMath xmlns:m="http://schemas.openxmlformats.org/officeDocument/2006/math">
                      <m:d>
                        <m:dPr>
                          <m:ctrlPr>
                            <a:rPr lang="en-US" sz="1100" i="1">
                              <a:solidFill>
                                <a:srgbClr val="76443C"/>
                              </a:solidFill>
                              <a:latin typeface="Cambria Math" panose="02040503050406030204" pitchFamily="18" charset="0"/>
                            </a:rPr>
                          </m:ctrlPr>
                        </m:dPr>
                        <m:e>
                          <m:f>
                            <m:fPr>
                              <m:type m:val="noBar"/>
                              <m:ctrlPr>
                                <a:rPr lang="en-US" sz="1100" i="1">
                                  <a:solidFill>
                                    <a:srgbClr val="76443C"/>
                                  </a:solidFill>
                                  <a:latin typeface="Cambria Math" panose="02040503050406030204" pitchFamily="18" charset="0"/>
                                </a:rPr>
                              </m:ctrlPr>
                            </m:fPr>
                            <m:num>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𝐸</m:t>
                                  </m:r>
                                </m:sub>
                              </m:sSub>
                            </m:num>
                            <m:den>
                              <m:eqArr>
                                <m:eqArrPr>
                                  <m:ctrlPr>
                                    <a:rPr lang="en-US" sz="1100" i="1">
                                      <a:solidFill>
                                        <a:srgbClr val="76443C"/>
                                      </a:solidFill>
                                      <a:latin typeface="Cambria Math" panose="02040503050406030204" pitchFamily="18" charset="0"/>
                                    </a:rPr>
                                  </m:ctrlPr>
                                </m:eqArr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𝑁</m:t>
                                      </m:r>
                                    </m:sub>
                                  </m:sSub>
                                </m:e>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𝑍</m:t>
                                      </m:r>
                                    </m:sub>
                                  </m:sSub>
                                </m:e>
                              </m:eqArr>
                            </m:den>
                          </m:f>
                        </m:e>
                      </m:d>
                      <m:r>
                        <a:rPr lang="en-US" sz="1100" i="1">
                          <a:solidFill>
                            <a:srgbClr val="76443C"/>
                          </a:solidFill>
                          <a:latin typeface="Cambria Math" panose="02040503050406030204" pitchFamily="18" charset="0"/>
                        </a:rPr>
                        <m:t>=</m:t>
                      </m:r>
                      <m:sSup>
                        <m:sSupPr>
                          <m:ctrlPr>
                            <a:rPr lang="en-US" sz="1100" i="1">
                              <a:solidFill>
                                <a:srgbClr val="76443C"/>
                              </a:solidFill>
                              <a:latin typeface="Cambria Math" panose="02040503050406030204" pitchFamily="18" charset="0"/>
                            </a:rPr>
                          </m:ctrlPr>
                        </m:sSupPr>
                        <m:e>
                          <m:d>
                            <m:dPr>
                              <m:ctrlPr>
                                <a:rPr lang="en-US" sz="1100" i="1">
                                  <a:solidFill>
                                    <a:srgbClr val="76443C"/>
                                  </a:solidFill>
                                  <a:latin typeface="Cambria Math" panose="02040503050406030204" pitchFamily="18" charset="0"/>
                                </a:rPr>
                              </m:ctrlPr>
                            </m:dPr>
                            <m:e>
                              <m:m>
                                <m:mPr>
                                  <m:mcs>
                                    <m:mc>
                                      <m:mcPr>
                                        <m:count m:val="2"/>
                                        <m:mcJc m:val="center"/>
                                      </m:mcPr>
                                    </m:mc>
                                  </m:mcs>
                                  <m:ctrlPr>
                                    <a:rPr lang="en-US" sz="1100" i="1">
                                      <a:solidFill>
                                        <a:srgbClr val="76443C"/>
                                      </a:solidFill>
                                      <a:latin typeface="Cambria Math" panose="02040503050406030204" pitchFamily="18" charset="0"/>
                                    </a:rPr>
                                  </m:ctrlPr>
                                </m:mPr>
                                <m:mr>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r>
                                      <m:rPr>
                                        <m:brk m:alnAt="7"/>
                                      </m:rPr>
                                      <a:rPr lang="en-US" sz="1100" i="1">
                                        <a:solidFill>
                                          <a:srgbClr val="76443C"/>
                                        </a:solidFill>
                                        <a:latin typeface="Cambria Math" panose="02040503050406030204" pitchFamily="18" charset="0"/>
                                      </a:rPr>
                                      <m:t>)</m:t>
                                    </m:r>
                                  </m:e>
                                  <m:e>
                                    <m:func>
                                      <m:funcPr>
                                        <m:ctrlPr>
                                          <a:rPr lang="en-US" sz="1100" i="1">
                                            <a:solidFill>
                                              <a:srgbClr val="76443C"/>
                                            </a:solidFill>
                                            <a:latin typeface="Cambria Math" panose="02040503050406030204" pitchFamily="18" charset="0"/>
                                          </a:rPr>
                                        </m:ctrlPr>
                                      </m:funcPr>
                                      <m:fName>
                                        <m:r>
                                          <m:rPr>
                                            <m:sty m:val="p"/>
                                          </m:rPr>
                                          <a:rPr lang="en-US" sz="1100">
                                            <a:solidFill>
                                              <a:srgbClr val="76443C"/>
                                            </a:solidFill>
                                            <a:latin typeface="Cambria Math" panose="02040503050406030204" pitchFamily="18" charset="0"/>
                                          </a:rPr>
                                          <m:t>cos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e>
                                        </m:d>
                                        <m:r>
                                          <m:rPr>
                                            <m:brk m:alnAt="7"/>
                                          </m:rPr>
                                          <a:rPr lang="en-US" sz="1100" i="1">
                                            <a:solidFill>
                                              <a:srgbClr val="76443C"/>
                                            </a:solidFill>
                                            <a:latin typeface="Cambria Math" panose="02040503050406030204" pitchFamily="18" charset="0"/>
                                          </a:rPr>
                                          <m:t> </m:t>
                                        </m:r>
                                        <m:r>
                                          <a:rPr lang="en-US" sz="1100" i="1">
                                            <a:solidFill>
                                              <a:srgbClr val="76443C"/>
                                            </a:solidFill>
                                            <a:latin typeface="Cambria Math" panose="02040503050406030204" pitchFamily="18" charset="0"/>
                                          </a:rPr>
                                          <m:t>    </m:t>
                                        </m:r>
                                      </m:e>
                                    </m:func>
                                  </m:e>
                                </m:mr>
                                <m:mr>
                                  <m:e>
                                    <m:eqArr>
                                      <m:eqArrPr>
                                        <m:ctrlPr>
                                          <a:rPr lang="en-US" sz="1100" i="1">
                                            <a:solidFill>
                                              <a:srgbClr val="76443C"/>
                                            </a:solidFill>
                                            <a:latin typeface="Cambria Math" panose="02040503050406030204" pitchFamily="18" charset="0"/>
                                          </a:rPr>
                                        </m:ctrlPr>
                                      </m:eqArrPr>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𝑉</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ea typeface="Cambria Math" panose="02040503050406030204" pitchFamily="18" charset="0"/>
                                              </a:rPr>
                                              <m:t>𝑉</m:t>
                                            </m:r>
                                          </m:sub>
                                        </m:sSub>
                                        <m:r>
                                          <m:rPr>
                                            <m:brk m:alnAt="7"/>
                                          </m:rPr>
                                          <a:rPr lang="en-US" sz="1100" i="1">
                                            <a:solidFill>
                                              <a:srgbClr val="76443C"/>
                                            </a:solidFill>
                                            <a:latin typeface="Cambria Math" panose="02040503050406030204" pitchFamily="18" charset="0"/>
                                          </a:rPr>
                                          <m:t>)</m:t>
                                        </m:r>
                                      </m:e>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𝑊</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ea typeface="Cambria Math" panose="02040503050406030204" pitchFamily="18" charset="0"/>
                                              </a:rPr>
                                              <m:t>𝑊</m:t>
                                            </m:r>
                                          </m:sub>
                                        </m:sSub>
                                        <m:r>
                                          <m:rPr>
                                            <m:brk m:alnAt="7"/>
                                          </m:rPr>
                                          <a:rPr lang="en-US" sz="1100" i="1">
                                            <a:solidFill>
                                              <a:srgbClr val="76443C"/>
                                            </a:solidFill>
                                            <a:latin typeface="Cambria Math" panose="02040503050406030204" pitchFamily="18" charset="0"/>
                                          </a:rPr>
                                          <m:t>)</m:t>
                                        </m:r>
                                      </m:e>
                                    </m:eqArr>
                                  </m:e>
                                  <m:e>
                                    <m:eqArr>
                                      <m:eqArrPr>
                                        <m:ctrlPr>
                                          <a:rPr lang="en-US" sz="1100" i="1">
                                            <a:solidFill>
                                              <a:srgbClr val="76443C"/>
                                            </a:solidFill>
                                            <a:latin typeface="Cambria Math" panose="02040503050406030204" pitchFamily="18" charset="0"/>
                                          </a:rPr>
                                        </m:ctrlPr>
                                      </m:eqArrPr>
                                      <m:e>
                                        <m:func>
                                          <m:funcPr>
                                            <m:ctrlPr>
                                              <a:rPr lang="en-US" sz="1100" i="1">
                                                <a:solidFill>
                                                  <a:srgbClr val="76443C"/>
                                                </a:solidFill>
                                                <a:latin typeface="Cambria Math" panose="02040503050406030204" pitchFamily="18" charset="0"/>
                                              </a:rPr>
                                            </m:ctrlPr>
                                          </m:funcPr>
                                          <m:fName>
                                            <m:r>
                                              <m:rPr>
                                                <m:sty m:val="p"/>
                                              </m:rPr>
                                              <a:rPr lang="en-US" sz="1100">
                                                <a:solidFill>
                                                  <a:srgbClr val="76443C"/>
                                                </a:solidFill>
                                                <a:latin typeface="Cambria Math" panose="02040503050406030204" pitchFamily="18" charset="0"/>
                                              </a:rPr>
                                              <m:t>cos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e>
                                            </m:d>
                                          </m:e>
                                        </m:func>
                                        <m:r>
                                          <a:rPr lang="en-US" sz="1100" i="1">
                                            <a:solidFill>
                                              <a:srgbClr val="76443C"/>
                                            </a:solidFill>
                                            <a:latin typeface="Cambria Math" panose="02040503050406030204" pitchFamily="18" charset="0"/>
                                          </a:rPr>
                                          <m:t> </m:t>
                                        </m:r>
                                      </m:e>
                                      <m:e>
                                        <m:r>
                                          <m:rPr>
                                            <m:sty m:val="p"/>
                                          </m:rPr>
                                          <a:rPr lang="en-US" sz="1100">
                                            <a:solidFill>
                                              <a:srgbClr val="76443C"/>
                                            </a:solidFill>
                                            <a:latin typeface="Cambria Math" panose="02040503050406030204" pitchFamily="18" charset="0"/>
                                          </a:rPr>
                                          <m:t>cos</m:t>
                                        </m:r>
                                        <m:r>
                                          <a:rPr lang="en-US" sz="1100" i="1">
                                            <a:solidFill>
                                              <a:srgbClr val="76443C"/>
                                            </a:solidFill>
                                            <a:latin typeface="Cambria Math" panose="02040503050406030204" pitchFamily="18" charset="0"/>
                                          </a:rPr>
                                          <m:t>⁡</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r>
                                          <m:rPr>
                                            <m:brk m:alnAt="7"/>
                                          </m:rPr>
                                          <a:rPr lang="en-US" sz="1100" i="1">
                                            <a:solidFill>
                                              <a:srgbClr val="76443C"/>
                                            </a:solidFill>
                                            <a:latin typeface="Cambria Math" panose="02040503050406030204" pitchFamily="18" charset="0"/>
                                          </a:rPr>
                                          <m:t>)</m:t>
                                        </m:r>
                                      </m:e>
                                    </m:eqArr>
                                    <m:r>
                                      <a:rPr lang="en-US" sz="1100" i="1">
                                        <a:solidFill>
                                          <a:srgbClr val="76443C"/>
                                        </a:solidFill>
                                        <a:latin typeface="Cambria Math" panose="02040503050406030204" pitchFamily="18" charset="0"/>
                                      </a:rPr>
                                      <m:t>    </m:t>
                                    </m:r>
                                  </m:e>
                                </m:mr>
                              </m:m>
                              <m:m>
                                <m:mPr>
                                  <m:mcs>
                                    <m:mc>
                                      <m:mcPr>
                                        <m:count m:val="1"/>
                                        <m:mcJc m:val="center"/>
                                      </m:mcPr>
                                    </m:mc>
                                  </m:mcs>
                                  <m:ctrlPr>
                                    <a:rPr lang="en-US" sz="1100" i="1">
                                      <a:solidFill>
                                        <a:srgbClr val="76443C"/>
                                      </a:solidFill>
                                      <a:latin typeface="Cambria Math" panose="02040503050406030204" pitchFamily="18" charset="0"/>
                                    </a:rPr>
                                  </m:ctrlPr>
                                </m:mP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r>
                                      <a:rPr lang="en-US" sz="1100" i="1">
                                        <a:solidFill>
                                          <a:srgbClr val="76443C"/>
                                        </a:solidFill>
                                        <a:latin typeface="Cambria Math" panose="02040503050406030204" pitchFamily="18" charset="0"/>
                                      </a:rPr>
                                      <m:t>)</m:t>
                                    </m:r>
                                  </m:e>
                                </m:m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𝑉</m:t>
                                        </m:r>
                                      </m:sub>
                                    </m:sSub>
                                    <m:r>
                                      <a:rPr lang="en-US" sz="1100" i="1">
                                        <a:solidFill>
                                          <a:srgbClr val="76443C"/>
                                        </a:solidFill>
                                        <a:latin typeface="Cambria Math" panose="02040503050406030204" pitchFamily="18" charset="0"/>
                                      </a:rPr>
                                      <m:t>)</m:t>
                                    </m:r>
                                  </m:e>
                                </m:m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𝑊</m:t>
                                        </m:r>
                                      </m:sub>
                                    </m:sSub>
                                    <m:r>
                                      <a:rPr lang="en-US" sz="1100" i="1">
                                        <a:solidFill>
                                          <a:srgbClr val="76443C"/>
                                        </a:solidFill>
                                        <a:latin typeface="Cambria Math" panose="02040503050406030204" pitchFamily="18" charset="0"/>
                                      </a:rPr>
                                      <m:t>)</m:t>
                                    </m:r>
                                  </m:e>
                                </m:mr>
                              </m:m>
                            </m:e>
                          </m:d>
                        </m:e>
                        <m:sup>
                          <m:r>
                            <a:rPr lang="en-US" sz="1100" i="1">
                              <a:solidFill>
                                <a:srgbClr val="76443C"/>
                              </a:solidFill>
                              <a:latin typeface="Cambria Math" panose="02040503050406030204" pitchFamily="18" charset="0"/>
                            </a:rPr>
                            <m:t>−1</m:t>
                          </m:r>
                        </m:sup>
                      </m:sSup>
                      <m:d>
                        <m:dPr>
                          <m:ctrlPr>
                            <a:rPr lang="en-US" sz="1100" i="1">
                              <a:solidFill>
                                <a:srgbClr val="76443C"/>
                              </a:solidFill>
                              <a:latin typeface="Cambria Math" panose="02040503050406030204" pitchFamily="18" charset="0"/>
                            </a:rPr>
                          </m:ctrlPr>
                        </m:dPr>
                        <m:e>
                          <m:f>
                            <m:fPr>
                              <m:type m:val="noBar"/>
                              <m:ctrlPr>
                                <a:rPr lang="en-US" sz="1100" i="1">
                                  <a:solidFill>
                                    <a:srgbClr val="76443C"/>
                                  </a:solidFill>
                                  <a:latin typeface="Cambria Math" panose="02040503050406030204" pitchFamily="18" charset="0"/>
                                </a:rPr>
                              </m:ctrlPr>
                            </m:fPr>
                            <m:num>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𝑈</m:t>
                                  </m:r>
                                </m:sub>
                              </m:sSub>
                            </m:num>
                            <m:den>
                              <m:eqArr>
                                <m:eqArrPr>
                                  <m:ctrlPr>
                                    <a:rPr lang="en-US" sz="1100" i="1">
                                      <a:solidFill>
                                        <a:srgbClr val="76443C"/>
                                      </a:solidFill>
                                      <a:latin typeface="Cambria Math" panose="02040503050406030204" pitchFamily="18" charset="0"/>
                                    </a:rPr>
                                  </m:ctrlPr>
                                </m:eqArr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𝑉</m:t>
                                      </m:r>
                                    </m:sub>
                                  </m:sSub>
                                </m:e>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𝑊</m:t>
                                      </m:r>
                                    </m:sub>
                                  </m:sSub>
                                </m:e>
                              </m:eqArr>
                            </m:den>
                          </m:f>
                        </m:e>
                      </m:d>
                      <m:r>
                        <a:rPr lang="en-US" sz="1100" i="1">
                          <a:solidFill>
                            <a:srgbClr val="76443C"/>
                          </a:solidFill>
                          <a:latin typeface="Cambria Math" panose="02040503050406030204" pitchFamily="18" charset="0"/>
                        </a:rPr>
                        <m:t> </m:t>
                      </m:r>
                    </m:oMath>
                  </m:oMathPara>
                </a14:m>
                <a:endParaRPr lang="en-US" sz="1100" dirty="0">
                  <a:solidFill>
                    <a:srgbClr val="76443C"/>
                  </a:solidFill>
                </a:endParaRPr>
              </a:p>
            </p:txBody>
          </p:sp>
        </mc:Choice>
        <mc:Fallback>
          <p:sp>
            <p:nvSpPr>
              <p:cNvPr id="87" name="TextBox 86">
                <a:extLst>
                  <a:ext uri="{FF2B5EF4-FFF2-40B4-BE49-F238E27FC236}">
                    <a16:creationId xmlns:a16="http://schemas.microsoft.com/office/drawing/2014/main" id="{C068E5F1-62BA-9146-9764-2D552C5ADED3}"/>
                  </a:ext>
                </a:extLst>
              </p:cNvPr>
              <p:cNvSpPr txBox="1">
                <a:spLocks noRot="1" noChangeAspect="1" noMove="1" noResize="1" noEditPoints="1" noAdjustHandles="1" noChangeArrowheads="1" noChangeShapeType="1" noTextEdit="1"/>
              </p:cNvSpPr>
              <p:nvPr/>
            </p:nvSpPr>
            <p:spPr>
              <a:xfrm>
                <a:off x="17032925" y="4780573"/>
                <a:ext cx="4525612" cy="693000"/>
              </a:xfrm>
              <a:prstGeom prst="rect">
                <a:avLst/>
              </a:prstGeom>
              <a:blipFill>
                <a:blip r:embed="rId9"/>
                <a:stretch>
                  <a:fillRect/>
                </a:stretch>
              </a:blipFill>
              <a:ln w="127000">
                <a:noFill/>
                <a:miter lim="800000"/>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E8F8327E-325E-1245-965E-F2913D025582}"/>
              </a:ext>
            </a:extLst>
          </p:cNvPr>
          <p:cNvSpPr txBox="1"/>
          <p:nvPr/>
        </p:nvSpPr>
        <p:spPr>
          <a:xfrm>
            <a:off x="21521908" y="4513900"/>
            <a:ext cx="4372547" cy="1200329"/>
          </a:xfrm>
          <a:prstGeom prst="rect">
            <a:avLst/>
          </a:prstGeom>
          <a:noFill/>
        </p:spPr>
        <p:txBody>
          <a:bodyPr wrap="square" rtlCol="0">
            <a:spAutoFit/>
          </a:bodyPr>
          <a:lstStyle/>
          <a:p>
            <a:r>
              <a:rPr lang="en-US" sz="1800" dirty="0">
                <a:solidFill>
                  <a:srgbClr val="F2BA89"/>
                </a:solidFill>
                <a:latin typeface="Fira Sans" panose="020B0503050000020004" pitchFamily="34" charset="0"/>
              </a:rPr>
              <a:t>Using this equation, we reoriented the data such that each data stream pointed in the north, east and vertical direction before analysis</a:t>
            </a:r>
            <a:r>
              <a:rPr lang="en-US" sz="1800" baseline="30000" dirty="0">
                <a:solidFill>
                  <a:srgbClr val="F2BA89"/>
                </a:solidFill>
                <a:latin typeface="Fira Sans" panose="020B0503050000020004" pitchFamily="34" charset="0"/>
              </a:rPr>
              <a:t>1</a:t>
            </a:r>
            <a:r>
              <a:rPr lang="en-US" sz="1800" dirty="0">
                <a:solidFill>
                  <a:srgbClr val="F2BA89"/>
                </a:solidFill>
                <a:latin typeface="Fira Sans" panose="020B0503050000020004" pitchFamily="34" charset="0"/>
              </a:rPr>
              <a:t>. </a:t>
            </a:r>
            <a:endParaRPr lang="en-US" sz="1800" b="0" dirty="0">
              <a:solidFill>
                <a:srgbClr val="F2BA89"/>
              </a:solidFill>
              <a:effectLst/>
              <a:latin typeface="Fira Sans" panose="020B0503050000020004" pitchFamily="34" charset="0"/>
            </a:endParaRPr>
          </a:p>
        </p:txBody>
      </p:sp>
      <p:sp>
        <p:nvSpPr>
          <p:cNvPr id="91" name="TextBox 90">
            <a:extLst>
              <a:ext uri="{FF2B5EF4-FFF2-40B4-BE49-F238E27FC236}">
                <a16:creationId xmlns:a16="http://schemas.microsoft.com/office/drawing/2014/main" id="{67FB4995-3D1A-CD46-8737-4EFBA1B8888E}"/>
              </a:ext>
            </a:extLst>
          </p:cNvPr>
          <p:cNvSpPr txBox="1"/>
          <p:nvPr/>
        </p:nvSpPr>
        <p:spPr>
          <a:xfrm>
            <a:off x="6276814" y="18562827"/>
            <a:ext cx="18437798" cy="276999"/>
          </a:xfrm>
          <a:prstGeom prst="rect">
            <a:avLst/>
          </a:prstGeom>
          <a:noFill/>
        </p:spPr>
        <p:txBody>
          <a:bodyPr wrap="square" rtlCol="0">
            <a:spAutoFit/>
          </a:bodyPr>
          <a:lstStyle/>
          <a:p>
            <a:r>
              <a:rPr lang="en-US" sz="1200" dirty="0">
                <a:solidFill>
                  <a:schemeClr val="bg1"/>
                </a:solidFill>
                <a:latin typeface="Fira Sans" panose="020B0503050000020004" pitchFamily="34" charset="0"/>
              </a:rPr>
              <a:t>1. </a:t>
            </a:r>
            <a:r>
              <a:rPr lang="en-US" sz="1200" dirty="0" err="1">
                <a:solidFill>
                  <a:schemeClr val="bg1"/>
                </a:solidFill>
                <a:latin typeface="Fira Sans" panose="020B0503050000020004" pitchFamily="34" charset="0"/>
              </a:rPr>
              <a:t>Suemoto</a:t>
            </a:r>
            <a:r>
              <a:rPr lang="en-US" sz="1200" dirty="0">
                <a:solidFill>
                  <a:schemeClr val="bg1"/>
                </a:solidFill>
                <a:latin typeface="Fira Sans" panose="020B0503050000020004" pitchFamily="34" charset="0"/>
              </a:rPr>
              <a:t>, Y., Ikeda, T., &amp; Tsuji, T. (2020). Temporal variation and frequency dependence of seismic ambient noise on Mars from polarization analysis. </a:t>
            </a:r>
            <a:r>
              <a:rPr lang="en-US" sz="1200" i="1" dirty="0">
                <a:solidFill>
                  <a:schemeClr val="bg1"/>
                </a:solidFill>
                <a:latin typeface="Fira Sans" panose="020B0503050000020004" pitchFamily="34" charset="0"/>
              </a:rPr>
              <a:t>Geophysical Research Letters</a:t>
            </a:r>
            <a:r>
              <a:rPr lang="en-US" sz="1200" dirty="0">
                <a:solidFill>
                  <a:schemeClr val="bg1"/>
                </a:solidFill>
                <a:latin typeface="Fira Sans" panose="020B0503050000020004" pitchFamily="34" charset="0"/>
              </a:rPr>
              <a:t>, 47, e2020GL087123. https://doi.org/10.1029/2020GL087123</a:t>
            </a:r>
          </a:p>
        </p:txBody>
      </p:sp>
      <p:sp>
        <p:nvSpPr>
          <p:cNvPr id="92" name="TextBox 91">
            <a:extLst>
              <a:ext uri="{FF2B5EF4-FFF2-40B4-BE49-F238E27FC236}">
                <a16:creationId xmlns:a16="http://schemas.microsoft.com/office/drawing/2014/main" id="{56A9B976-F773-3740-9626-09576F5EC547}"/>
              </a:ext>
            </a:extLst>
          </p:cNvPr>
          <p:cNvSpPr txBox="1"/>
          <p:nvPr/>
        </p:nvSpPr>
        <p:spPr>
          <a:xfrm>
            <a:off x="6276814" y="18805256"/>
            <a:ext cx="1843779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2.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Giardini, D. et al. SEIS: Insight’s Seismic Experiment for Internal Structure of Mars. Space Sci Rev 215, 12 (2019).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/10.1007/s11214-018-0574-6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3" name="TextBox 92">
            <a:extLst>
              <a:ext uri="{FF2B5EF4-FFF2-40B4-BE49-F238E27FC236}">
                <a16:creationId xmlns:a16="http://schemas.microsoft.com/office/drawing/2014/main" id="{A62363DC-459C-6441-B12E-17D5B4E89E2C}"/>
              </a:ext>
            </a:extLst>
          </p:cNvPr>
          <p:cNvSpPr txBox="1"/>
          <p:nvPr/>
        </p:nvSpPr>
        <p:spPr>
          <a:xfrm>
            <a:off x="6276814" y="19070351"/>
            <a:ext cx="17202618" cy="646331"/>
          </a:xfrm>
          <a:prstGeom prst="rect">
            <a:avLst/>
          </a:prstGeom>
          <a:noFill/>
        </p:spPr>
        <p:txBody>
          <a:bodyPr wrap="square" rtlCol="0">
            <a:spAutoFit/>
          </a:bodyPr>
          <a:lstStyle/>
          <a:p>
            <a:r>
              <a:rPr lang="en-US" sz="1200" dirty="0">
                <a:solidFill>
                  <a:schemeClr val="bg1"/>
                </a:solidFill>
                <a:latin typeface="Fira Sans" panose="020B0503050000020004" pitchFamily="34" charset="0"/>
              </a:rPr>
              <a:t>3.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a:t>
            </a:r>
            <a:r>
              <a:rPr lang="en-US" sz="1200" dirty="0" err="1">
                <a:solidFill>
                  <a:schemeClr val="bg1"/>
                </a:solidFill>
                <a:latin typeface="Fira Sans" panose="020B0503050000020004" pitchFamily="34" charset="0"/>
              </a:rPr>
              <a:t>Smrekar</a:t>
            </a:r>
            <a:r>
              <a:rPr lang="en-US" sz="1200" dirty="0">
                <a:solidFill>
                  <a:schemeClr val="bg1"/>
                </a:solidFill>
                <a:latin typeface="Fira Sans" panose="020B0503050000020004" pitchFamily="34" charset="0"/>
              </a:rPr>
              <a:t>, S.E., Banfield, D. et al. Initial results from the InSight mission on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183–189 (2020).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/10.1038/s41561-020-0544-y</a:t>
            </a:r>
            <a:br>
              <a:rPr lang="en-US" sz="1200" dirty="0">
                <a:solidFill>
                  <a:schemeClr val="bg1"/>
                </a:solidFill>
                <a:latin typeface="Fira Sans" panose="020B0503050000020004" pitchFamily="34" charset="0"/>
              </a:rPr>
            </a:b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4" name="TextBox 93">
            <a:extLst>
              <a:ext uri="{FF2B5EF4-FFF2-40B4-BE49-F238E27FC236}">
                <a16:creationId xmlns:a16="http://schemas.microsoft.com/office/drawing/2014/main" id="{688815EA-A01A-F343-BF00-0FE1E14D9F7F}"/>
              </a:ext>
            </a:extLst>
          </p:cNvPr>
          <p:cNvSpPr txBox="1"/>
          <p:nvPr/>
        </p:nvSpPr>
        <p:spPr>
          <a:xfrm>
            <a:off x="6276814" y="19335237"/>
            <a:ext cx="1720261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4. Taylor, J., </a:t>
            </a:r>
            <a:r>
              <a:rPr lang="en-US" sz="1200" dirty="0" err="1">
                <a:solidFill>
                  <a:schemeClr val="bg1"/>
                </a:solidFill>
                <a:latin typeface="Fira Sans" panose="020B0503050000020004" pitchFamily="34" charset="0"/>
              </a:rPr>
              <a:t>Teanby</a:t>
            </a:r>
            <a:r>
              <a:rPr lang="en-US" sz="1200" dirty="0">
                <a:solidFill>
                  <a:schemeClr val="bg1"/>
                </a:solidFill>
                <a:latin typeface="Fira Sans" panose="020B0503050000020004" pitchFamily="34" charset="0"/>
              </a:rPr>
              <a:t>, N. A., and </a:t>
            </a:r>
            <a:r>
              <a:rPr lang="en-US" sz="1200" dirty="0" err="1">
                <a:solidFill>
                  <a:schemeClr val="bg1"/>
                </a:solidFill>
                <a:latin typeface="Fira Sans" panose="020B0503050000020004" pitchFamily="34" charset="0"/>
              </a:rPr>
              <a:t>Wookey</a:t>
            </a:r>
            <a:r>
              <a:rPr lang="en-US" sz="1200" dirty="0">
                <a:solidFill>
                  <a:schemeClr val="bg1"/>
                </a:solidFill>
                <a:latin typeface="Fira Sans" panose="020B0503050000020004" pitchFamily="34" charset="0"/>
              </a:rPr>
              <a:t>, J. (2013), Estimates of seismic activity in the Cerberus Fossae region of Mars, J. </a:t>
            </a:r>
            <a:r>
              <a:rPr lang="en-US" sz="1200" dirty="0" err="1">
                <a:solidFill>
                  <a:schemeClr val="bg1"/>
                </a:solidFill>
                <a:latin typeface="Fira Sans" panose="020B0503050000020004" pitchFamily="34" charset="0"/>
              </a:rPr>
              <a:t>Geophys</a:t>
            </a:r>
            <a:r>
              <a:rPr lang="en-US" sz="1200" dirty="0">
                <a:solidFill>
                  <a:schemeClr val="bg1"/>
                </a:solidFill>
                <a:latin typeface="Fira Sans" panose="020B0503050000020004" pitchFamily="34" charset="0"/>
              </a:rPr>
              <a:t>. Res. Planets, 118, 2570– 2581, doi:10.1002/2013JE004469.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5" name="TextBox 94">
            <a:extLst>
              <a:ext uri="{FF2B5EF4-FFF2-40B4-BE49-F238E27FC236}">
                <a16:creationId xmlns:a16="http://schemas.microsoft.com/office/drawing/2014/main" id="{8E8DA87E-0931-5945-BE3F-0D810D57786D}"/>
              </a:ext>
            </a:extLst>
          </p:cNvPr>
          <p:cNvSpPr txBox="1"/>
          <p:nvPr/>
        </p:nvSpPr>
        <p:spPr>
          <a:xfrm>
            <a:off x="6276814" y="19587309"/>
            <a:ext cx="17044744"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5. Giardini, D.,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et al. The seismicity of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205–212 (2020). https://doi-org.proxy01.its.virginia.edu/10.1038/s41561-020-0539-8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6" name="TextBox 95">
            <a:extLst>
              <a:ext uri="{FF2B5EF4-FFF2-40B4-BE49-F238E27FC236}">
                <a16:creationId xmlns:a16="http://schemas.microsoft.com/office/drawing/2014/main" id="{8F8D9FAF-4A1E-9147-8C1B-0E73CE6B1410}"/>
              </a:ext>
            </a:extLst>
          </p:cNvPr>
          <p:cNvSpPr txBox="1"/>
          <p:nvPr/>
        </p:nvSpPr>
        <p:spPr>
          <a:xfrm>
            <a:off x="3254190" y="17370548"/>
            <a:ext cx="13036138" cy="830997"/>
          </a:xfrm>
          <a:prstGeom prst="rect">
            <a:avLst/>
          </a:prstGeom>
          <a:noFill/>
        </p:spPr>
        <p:txBody>
          <a:bodyPr wrap="square" numCol="1" rtlCol="0">
            <a:spAutoFit/>
          </a:bodyPr>
          <a:lstStyle/>
          <a:p>
            <a:r>
              <a:rPr lang="en-US" sz="1600" b="1" dirty="0">
                <a:solidFill>
                  <a:srgbClr val="77433C"/>
                </a:solidFill>
                <a:latin typeface="Fira Sans" panose="020B0503050000020004" pitchFamily="34" charset="0"/>
              </a:rPr>
              <a:t>Figure 1. </a:t>
            </a:r>
            <a:r>
              <a:rPr lang="en-US" sz="1600" dirty="0">
                <a:solidFill>
                  <a:srgbClr val="77433C"/>
                </a:solidFill>
                <a:latin typeface="Fira Sans" panose="020B0503050000020004" pitchFamily="34" charset="0"/>
              </a:rPr>
              <a:t>All three seismograms are provided for each event after being rotated to the east, north and vertical direction, plotted relative to the initial arrival of a</a:t>
            </a:r>
            <a:r>
              <a:rPr lang="en-US" sz="1600" i="1" dirty="0">
                <a:solidFill>
                  <a:srgbClr val="77433C"/>
                </a:solidFill>
                <a:latin typeface="Fira Sans" panose="020B0503050000020004" pitchFamily="34" charset="0"/>
              </a:rPr>
              <a:t> P</a:t>
            </a:r>
            <a:r>
              <a:rPr lang="en-US" sz="1600" dirty="0">
                <a:solidFill>
                  <a:srgbClr val="77433C"/>
                </a:solidFill>
                <a:latin typeface="Fira Sans" panose="020B0503050000020004" pitchFamily="34" charset="0"/>
              </a:rPr>
              <a:t>-wave at time 0. There is a clear</a:t>
            </a:r>
            <a:r>
              <a:rPr lang="en-US" sz="1600" i="1" dirty="0">
                <a:solidFill>
                  <a:srgbClr val="77433C"/>
                </a:solidFill>
                <a:latin typeface="Fira Sans" panose="020B0503050000020004" pitchFamily="34" charset="0"/>
              </a:rPr>
              <a:t> P</a:t>
            </a:r>
            <a:r>
              <a:rPr lang="en-US" sz="1600" dirty="0">
                <a:solidFill>
                  <a:srgbClr val="77433C"/>
                </a:solidFill>
                <a:latin typeface="Fira Sans" panose="020B0503050000020004" pitchFamily="34" charset="0"/>
              </a:rPr>
              <a:t> and </a:t>
            </a:r>
            <a:r>
              <a:rPr lang="en-US" sz="1600" i="1" dirty="0">
                <a:solidFill>
                  <a:srgbClr val="77433C"/>
                </a:solidFill>
                <a:latin typeface="Fira Sans" panose="020B0503050000020004" pitchFamily="34" charset="0"/>
              </a:rPr>
              <a:t>S</a:t>
            </a:r>
            <a:r>
              <a:rPr lang="en-US" sz="1600" dirty="0">
                <a:solidFill>
                  <a:srgbClr val="77433C"/>
                </a:solidFill>
                <a:latin typeface="Fira Sans" panose="020B0503050000020004" pitchFamily="34" charset="0"/>
              </a:rPr>
              <a:t> wave arrival for each event with the S0173a  For S0325a and S0325ab the </a:t>
            </a:r>
            <a:r>
              <a:rPr lang="en-US" sz="1600" i="1" dirty="0">
                <a:solidFill>
                  <a:srgbClr val="77433C"/>
                </a:solidFill>
                <a:latin typeface="Fira Sans" panose="020B0503050000020004" pitchFamily="34" charset="0"/>
              </a:rPr>
              <a:t>P</a:t>
            </a:r>
            <a:r>
              <a:rPr lang="en-US" sz="1600" dirty="0">
                <a:solidFill>
                  <a:srgbClr val="77433C"/>
                </a:solidFill>
                <a:latin typeface="Fira Sans" panose="020B0503050000020004" pitchFamily="34" charset="0"/>
              </a:rPr>
              <a:t>-wave arrived at 06:58:57 UTC and 06:59:08 UTC and the </a:t>
            </a:r>
            <a:r>
              <a:rPr lang="en-US" sz="1600" i="1" dirty="0">
                <a:solidFill>
                  <a:srgbClr val="77433C"/>
                </a:solidFill>
                <a:latin typeface="Fira Sans" panose="020B0503050000020004" pitchFamily="34" charset="0"/>
              </a:rPr>
              <a:t>S</a:t>
            </a:r>
            <a:r>
              <a:rPr lang="en-US" sz="1600" dirty="0">
                <a:solidFill>
                  <a:srgbClr val="77433C"/>
                </a:solidFill>
                <a:latin typeface="Fira Sans" panose="020B0503050000020004" pitchFamily="34" charset="0"/>
              </a:rPr>
              <a:t>-wave arrived at 07:02:49 UTC and 07:03:00 UTC respectively</a:t>
            </a:r>
          </a:p>
        </p:txBody>
      </p:sp>
      <p:sp>
        <p:nvSpPr>
          <p:cNvPr id="97" name="TextBox 96">
            <a:extLst>
              <a:ext uri="{FF2B5EF4-FFF2-40B4-BE49-F238E27FC236}">
                <a16:creationId xmlns:a16="http://schemas.microsoft.com/office/drawing/2014/main" id="{3608FA16-825D-C04A-B704-CF8E71DA7347}"/>
              </a:ext>
            </a:extLst>
          </p:cNvPr>
          <p:cNvSpPr txBox="1"/>
          <p:nvPr/>
        </p:nvSpPr>
        <p:spPr>
          <a:xfrm>
            <a:off x="17090105" y="17396217"/>
            <a:ext cx="4785026" cy="646331"/>
          </a:xfrm>
          <a:prstGeom prst="rect">
            <a:avLst/>
          </a:prstGeom>
          <a:noFill/>
        </p:spPr>
        <p:txBody>
          <a:bodyPr wrap="square" rtlCol="0">
            <a:spAutoFit/>
          </a:bodyPr>
          <a:lstStyle/>
          <a:p>
            <a:r>
              <a:rPr lang="en-US" sz="1200" b="1" dirty="0">
                <a:solidFill>
                  <a:srgbClr val="77433C"/>
                </a:solidFill>
              </a:rPr>
              <a:t>Figure 2. </a:t>
            </a:r>
            <a:r>
              <a:rPr lang="en-US" sz="1200" dirty="0">
                <a:solidFill>
                  <a:srgbClr val="77433C"/>
                </a:solidFill>
              </a:rPr>
              <a:t>S0325a begins 1 second before the reported waveform arrival times and ends 8 seconds after and shows the beginning of S0325ab, whose </a:t>
            </a:r>
            <a:r>
              <a:rPr lang="en-US" sz="1200" i="1" dirty="0">
                <a:solidFill>
                  <a:srgbClr val="77433C"/>
                </a:solidFill>
              </a:rPr>
              <a:t>P</a:t>
            </a:r>
            <a:r>
              <a:rPr lang="en-US" sz="1200" dirty="0">
                <a:solidFill>
                  <a:srgbClr val="77433C"/>
                </a:solidFill>
              </a:rPr>
              <a:t>-wave arrives 11 seconds after S0325a.</a:t>
            </a:r>
          </a:p>
        </p:txBody>
      </p:sp>
      <p:sp>
        <p:nvSpPr>
          <p:cNvPr id="98" name="TextBox 97">
            <a:extLst>
              <a:ext uri="{FF2B5EF4-FFF2-40B4-BE49-F238E27FC236}">
                <a16:creationId xmlns:a16="http://schemas.microsoft.com/office/drawing/2014/main" id="{2566DF21-8675-2C4B-AB65-72CC642277FC}"/>
              </a:ext>
            </a:extLst>
          </p:cNvPr>
          <p:cNvSpPr txBox="1"/>
          <p:nvPr/>
        </p:nvSpPr>
        <p:spPr>
          <a:xfrm>
            <a:off x="26373792" y="17699680"/>
            <a:ext cx="9192068" cy="584775"/>
          </a:xfrm>
          <a:prstGeom prst="rect">
            <a:avLst/>
          </a:prstGeom>
          <a:noFill/>
        </p:spPr>
        <p:txBody>
          <a:bodyPr wrap="square" rtlCol="0">
            <a:spAutoFit/>
          </a:bodyPr>
          <a:lstStyle/>
          <a:p>
            <a:r>
              <a:rPr lang="en-US" sz="1600" b="1" dirty="0">
                <a:solidFill>
                  <a:srgbClr val="77433C"/>
                </a:solidFill>
                <a:latin typeface="Fira Sans" panose="020B0503050000020004" pitchFamily="34" charset="0"/>
              </a:rPr>
              <a:t>Figure 3. </a:t>
            </a:r>
            <a:r>
              <a:rPr lang="en-US" sz="1600" dirty="0">
                <a:solidFill>
                  <a:srgbClr val="77433C"/>
                </a:solidFill>
                <a:latin typeface="Fira Sans" panose="020B0503050000020004" pitchFamily="34" charset="0"/>
              </a:rPr>
              <a:t>The figure was adopted from Giardini et al (2020) to include the new event S0325a at an approximate latitude and longitude of -15</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N, 168</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E as well as the possible fault planes. </a:t>
            </a:r>
            <a:endParaRPr lang="en-US" sz="1600" b="1" dirty="0">
              <a:solidFill>
                <a:srgbClr val="FF0000"/>
              </a:solidFill>
              <a:latin typeface="Fira Sans" panose="020B0503050000020004" pitchFamily="34" charset="0"/>
            </a:endParaRPr>
          </a:p>
        </p:txBody>
      </p:sp>
      <p:grpSp>
        <p:nvGrpSpPr>
          <p:cNvPr id="107" name="Group 106">
            <a:extLst>
              <a:ext uri="{FF2B5EF4-FFF2-40B4-BE49-F238E27FC236}">
                <a16:creationId xmlns:a16="http://schemas.microsoft.com/office/drawing/2014/main" id="{3BD68837-7F52-6845-AB83-5A5D765CCC04}"/>
              </a:ext>
            </a:extLst>
          </p:cNvPr>
          <p:cNvGrpSpPr/>
          <p:nvPr/>
        </p:nvGrpSpPr>
        <p:grpSpPr>
          <a:xfrm>
            <a:off x="32012765" y="3824995"/>
            <a:ext cx="3341188" cy="2964027"/>
            <a:chOff x="32012765" y="3824995"/>
            <a:chExt cx="3341188" cy="2964027"/>
          </a:xfrm>
        </p:grpSpPr>
        <p:pic>
          <p:nvPicPr>
            <p:cNvPr id="64" name="Picture 63">
              <a:extLst>
                <a:ext uri="{FF2B5EF4-FFF2-40B4-BE49-F238E27FC236}">
                  <a16:creationId xmlns:a16="http://schemas.microsoft.com/office/drawing/2014/main" id="{D87773D2-4CEC-3341-B1C1-93EAA886F6FA}"/>
                </a:ext>
              </a:extLst>
            </p:cNvPr>
            <p:cNvPicPr>
              <a:picLocks noChangeAspect="1"/>
            </p:cNvPicPr>
            <p:nvPr/>
          </p:nvPicPr>
          <p:blipFill>
            <a:blip r:embed="rId10"/>
            <a:stretch>
              <a:fillRect/>
            </a:stretch>
          </p:blipFill>
          <p:spPr>
            <a:xfrm>
              <a:off x="32012765" y="4358978"/>
              <a:ext cx="3341188" cy="1909248"/>
            </a:xfrm>
            <a:prstGeom prst="rect">
              <a:avLst/>
            </a:prstGeom>
          </p:spPr>
        </p:pic>
        <p:sp>
          <p:nvSpPr>
            <p:cNvPr id="101" name="TextBox 100">
              <a:extLst>
                <a:ext uri="{FF2B5EF4-FFF2-40B4-BE49-F238E27FC236}">
                  <a16:creationId xmlns:a16="http://schemas.microsoft.com/office/drawing/2014/main" id="{FC2451CB-92AA-B14E-A23D-998999B1DEC7}"/>
                </a:ext>
              </a:extLst>
            </p:cNvPr>
            <p:cNvSpPr txBox="1"/>
            <p:nvPr/>
          </p:nvSpPr>
          <p:spPr>
            <a:xfrm rot="5400000">
              <a:off x="33664372" y="4028621"/>
              <a:ext cx="611535" cy="707886"/>
            </a:xfrm>
            <a:prstGeom prst="rect">
              <a:avLst/>
            </a:prstGeom>
            <a:noFill/>
          </p:spPr>
          <p:txBody>
            <a:bodyPr wrap="square" rtlCol="0">
              <a:spAutoFit/>
            </a:bodyPr>
            <a:lstStyle/>
            <a:p>
              <a:r>
                <a:rPr lang="en-US" sz="4000" dirty="0">
                  <a:solidFill>
                    <a:srgbClr val="77433C"/>
                  </a:solidFill>
                </a:rPr>
                <a:t>[</a:t>
              </a:r>
            </a:p>
          </p:txBody>
        </p:sp>
        <p:sp>
          <p:nvSpPr>
            <p:cNvPr id="102" name="TextBox 101">
              <a:extLst>
                <a:ext uri="{FF2B5EF4-FFF2-40B4-BE49-F238E27FC236}">
                  <a16:creationId xmlns:a16="http://schemas.microsoft.com/office/drawing/2014/main" id="{5C35174B-2BC0-C441-8FF2-5A4CBFEA1D55}"/>
                </a:ext>
              </a:extLst>
            </p:cNvPr>
            <p:cNvSpPr txBox="1"/>
            <p:nvPr/>
          </p:nvSpPr>
          <p:spPr>
            <a:xfrm rot="16200000">
              <a:off x="34030340" y="5921687"/>
              <a:ext cx="611535" cy="707886"/>
            </a:xfrm>
            <a:prstGeom prst="rect">
              <a:avLst/>
            </a:prstGeom>
            <a:noFill/>
          </p:spPr>
          <p:txBody>
            <a:bodyPr wrap="square" rtlCol="0">
              <a:spAutoFit/>
            </a:bodyPr>
            <a:lstStyle/>
            <a:p>
              <a:r>
                <a:rPr lang="en-US" sz="4000" dirty="0">
                  <a:solidFill>
                    <a:srgbClr val="77433C"/>
                  </a:solidFill>
                </a:rPr>
                <a:t>[</a:t>
              </a:r>
            </a:p>
          </p:txBody>
        </p:sp>
        <p:sp>
          <p:nvSpPr>
            <p:cNvPr id="103" name="TextBox 102">
              <a:extLst>
                <a:ext uri="{FF2B5EF4-FFF2-40B4-BE49-F238E27FC236}">
                  <a16:creationId xmlns:a16="http://schemas.microsoft.com/office/drawing/2014/main" id="{C7E2A386-544A-BA4C-8D28-BBB3C3EEAD61}"/>
                </a:ext>
              </a:extLst>
            </p:cNvPr>
            <p:cNvSpPr txBox="1"/>
            <p:nvPr/>
          </p:nvSpPr>
          <p:spPr>
            <a:xfrm rot="16200000">
              <a:off x="32520044" y="5938392"/>
              <a:ext cx="611535" cy="707886"/>
            </a:xfrm>
            <a:prstGeom prst="rect">
              <a:avLst/>
            </a:prstGeom>
            <a:noFill/>
          </p:spPr>
          <p:txBody>
            <a:bodyPr wrap="square" rtlCol="0">
              <a:spAutoFit/>
            </a:bodyPr>
            <a:lstStyle/>
            <a:p>
              <a:r>
                <a:rPr lang="en-US" sz="4000" dirty="0">
                  <a:solidFill>
                    <a:srgbClr val="77433C"/>
                  </a:solidFill>
                </a:rPr>
                <a:t>[</a:t>
              </a:r>
            </a:p>
          </p:txBody>
        </p:sp>
        <p:sp>
          <p:nvSpPr>
            <p:cNvPr id="104" name="TextBox 103">
              <a:extLst>
                <a:ext uri="{FF2B5EF4-FFF2-40B4-BE49-F238E27FC236}">
                  <a16:creationId xmlns:a16="http://schemas.microsoft.com/office/drawing/2014/main" id="{0526C43D-3BF1-3D4F-97A8-D8F836C10F9A}"/>
                </a:ext>
              </a:extLst>
            </p:cNvPr>
            <p:cNvSpPr txBox="1"/>
            <p:nvPr/>
          </p:nvSpPr>
          <p:spPr>
            <a:xfrm>
              <a:off x="33232944" y="3824995"/>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Strike-Slip</a:t>
              </a:r>
            </a:p>
          </p:txBody>
        </p:sp>
        <p:sp>
          <p:nvSpPr>
            <p:cNvPr id="105" name="TextBox 104">
              <a:extLst>
                <a:ext uri="{FF2B5EF4-FFF2-40B4-BE49-F238E27FC236}">
                  <a16:creationId xmlns:a16="http://schemas.microsoft.com/office/drawing/2014/main" id="{4E0215D0-9AB7-204F-959D-4C63F4FE1AB3}"/>
                </a:ext>
              </a:extLst>
            </p:cNvPr>
            <p:cNvSpPr txBox="1"/>
            <p:nvPr/>
          </p:nvSpPr>
          <p:spPr>
            <a:xfrm>
              <a:off x="32486370" y="6450468"/>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Normal</a:t>
              </a:r>
            </a:p>
          </p:txBody>
        </p:sp>
        <p:sp>
          <p:nvSpPr>
            <p:cNvPr id="106" name="TextBox 105">
              <a:extLst>
                <a:ext uri="{FF2B5EF4-FFF2-40B4-BE49-F238E27FC236}">
                  <a16:creationId xmlns:a16="http://schemas.microsoft.com/office/drawing/2014/main" id="{AE9CA563-8859-4B48-AFD4-1F83B539CC19}"/>
                </a:ext>
              </a:extLst>
            </p:cNvPr>
            <p:cNvSpPr txBox="1"/>
            <p:nvPr/>
          </p:nvSpPr>
          <p:spPr>
            <a:xfrm>
              <a:off x="33970245" y="6433950"/>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Reverse</a:t>
              </a:r>
            </a:p>
          </p:txBody>
        </p:sp>
      </p:grpSp>
      <p:sp>
        <p:nvSpPr>
          <p:cNvPr id="108" name="Left Arrow 107">
            <a:extLst>
              <a:ext uri="{FF2B5EF4-FFF2-40B4-BE49-F238E27FC236}">
                <a16:creationId xmlns:a16="http://schemas.microsoft.com/office/drawing/2014/main" id="{F2E74A34-D959-074A-BA72-E7EE1D65B05D}"/>
              </a:ext>
            </a:extLst>
          </p:cNvPr>
          <p:cNvSpPr/>
          <p:nvPr/>
        </p:nvSpPr>
        <p:spPr>
          <a:xfrm>
            <a:off x="32106404" y="15039643"/>
            <a:ext cx="1863735" cy="923158"/>
          </a:xfrm>
          <a:prstGeom prst="leftArrow">
            <a:avLst/>
          </a:prstGeom>
          <a:solidFill>
            <a:srgbClr val="FFEDDF"/>
          </a:solidFill>
          <a:ln>
            <a:solidFill>
              <a:srgbClr val="B0D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654E78"/>
                </a:solidFill>
                <a:latin typeface="Fira Sans" panose="020B0503050000020004" pitchFamily="34" charset="0"/>
              </a:rPr>
              <a:t>S0325a</a:t>
            </a:r>
          </a:p>
        </p:txBody>
      </p:sp>
      <p:sp>
        <p:nvSpPr>
          <p:cNvPr id="109" name="TextBox 108">
            <a:extLst>
              <a:ext uri="{FF2B5EF4-FFF2-40B4-BE49-F238E27FC236}">
                <a16:creationId xmlns:a16="http://schemas.microsoft.com/office/drawing/2014/main" id="{DCF63933-555B-B741-9C5A-31D0D877E0E3}"/>
              </a:ext>
            </a:extLst>
          </p:cNvPr>
          <p:cNvSpPr txBox="1"/>
          <p:nvPr/>
        </p:nvSpPr>
        <p:spPr>
          <a:xfrm>
            <a:off x="6273748" y="19840923"/>
            <a:ext cx="15792354"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6. J. F. Clinton, D. Giardini, P. </a:t>
            </a:r>
            <a:r>
              <a:rPr lang="en-US" sz="1200" dirty="0" err="1">
                <a:solidFill>
                  <a:schemeClr val="bg1"/>
                </a:solidFill>
                <a:latin typeface="Fira Sans" panose="020B0503050000020004" pitchFamily="34" charset="0"/>
              </a:rPr>
              <a:t>Lognonné</a:t>
            </a:r>
            <a:r>
              <a:rPr lang="en-US" sz="1200" dirty="0">
                <a:solidFill>
                  <a:schemeClr val="bg1"/>
                </a:solidFill>
                <a:latin typeface="Fira Sans" panose="020B0503050000020004" pitchFamily="34" charset="0"/>
              </a:rPr>
              <a:t>, B.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M. van </a:t>
            </a:r>
            <a:r>
              <a:rPr lang="en-US" sz="1200" dirty="0" err="1">
                <a:solidFill>
                  <a:schemeClr val="bg1"/>
                </a:solidFill>
                <a:latin typeface="Fira Sans" panose="020B0503050000020004" pitchFamily="34" charset="0"/>
              </a:rPr>
              <a:t>Driel</a:t>
            </a:r>
            <a:r>
              <a:rPr lang="en-US" sz="1200" dirty="0">
                <a:solidFill>
                  <a:schemeClr val="bg1"/>
                </a:solidFill>
                <a:latin typeface="Fira Sans" panose="020B0503050000020004" pitchFamily="34" charset="0"/>
              </a:rPr>
              <a:t>, M. </a:t>
            </a:r>
            <a:r>
              <a:rPr lang="en-US" sz="1200" dirty="0" err="1">
                <a:solidFill>
                  <a:schemeClr val="bg1"/>
                </a:solidFill>
                <a:latin typeface="Fira Sans" panose="020B0503050000020004" pitchFamily="34" charset="0"/>
              </a:rPr>
              <a:t>Drilleau</a:t>
            </a:r>
            <a:r>
              <a:rPr lang="en-US" sz="1200" dirty="0">
                <a:solidFill>
                  <a:schemeClr val="bg1"/>
                </a:solidFill>
                <a:latin typeface="Fira Sans" panose="020B0503050000020004" pitchFamily="34" charset="0"/>
              </a:rPr>
              <a:t>, N. Murdoch, M. Panning, R. Garcia, D. </a:t>
            </a:r>
            <a:r>
              <a:rPr lang="en-US" sz="1200" dirty="0" err="1">
                <a:solidFill>
                  <a:schemeClr val="bg1"/>
                </a:solidFill>
                <a:latin typeface="Fira Sans" panose="020B0503050000020004" pitchFamily="34" charset="0"/>
              </a:rPr>
              <a:t>Mimoun</a:t>
            </a:r>
            <a:r>
              <a:rPr lang="en-US" sz="1200" dirty="0">
                <a:solidFill>
                  <a:schemeClr val="bg1"/>
                </a:solidFill>
                <a:latin typeface="Fira Sans" panose="020B0503050000020004" pitchFamily="34" charset="0"/>
              </a:rPr>
              <a:t>, M. </a:t>
            </a:r>
            <a:r>
              <a:rPr lang="en-US" sz="1200" dirty="0" err="1">
                <a:solidFill>
                  <a:schemeClr val="bg1"/>
                </a:solidFill>
                <a:latin typeface="Fira Sans" panose="020B0503050000020004" pitchFamily="34" charset="0"/>
              </a:rPr>
              <a:t>Golombek</a:t>
            </a:r>
            <a:r>
              <a:rPr lang="en-US" sz="1200" dirty="0">
                <a:solidFill>
                  <a:schemeClr val="bg1"/>
                </a:solidFill>
                <a:latin typeface="Fira Sans" panose="020B0503050000020004" pitchFamily="34" charset="0"/>
              </a:rPr>
              <a:t>, J. Tromp, R. Weber, M. </a:t>
            </a:r>
            <a:r>
              <a:rPr lang="en-US" sz="1200" dirty="0" err="1">
                <a:solidFill>
                  <a:schemeClr val="bg1"/>
                </a:solidFill>
                <a:latin typeface="Fira Sans" panose="020B0503050000020004" pitchFamily="34" charset="0"/>
              </a:rPr>
              <a:t>Böse</a:t>
            </a:r>
            <a:r>
              <a:rPr lang="en-US" sz="1200" dirty="0">
                <a:solidFill>
                  <a:schemeClr val="bg1"/>
                </a:solidFill>
                <a:latin typeface="Fira Sans" panose="020B0503050000020004" pitchFamily="34" charset="0"/>
              </a:rPr>
              <a:t>, S. </a:t>
            </a:r>
            <a:r>
              <a:rPr lang="en-US" sz="1200" dirty="0" err="1">
                <a:solidFill>
                  <a:schemeClr val="bg1"/>
                </a:solidFill>
                <a:latin typeface="Fira Sans" panose="020B0503050000020004" pitchFamily="34" charset="0"/>
              </a:rPr>
              <a:t>Ceylan</a:t>
            </a:r>
            <a:r>
              <a:rPr lang="en-US" sz="1200" dirty="0">
                <a:solidFill>
                  <a:schemeClr val="bg1"/>
                </a:solidFill>
                <a:latin typeface="Fira Sans" panose="020B0503050000020004" pitchFamily="34" charset="0"/>
              </a:rPr>
              <a:t>, I. </a:t>
            </a:r>
            <a:r>
              <a:rPr lang="en-US" sz="1200" dirty="0" err="1">
                <a:solidFill>
                  <a:schemeClr val="bg1"/>
                </a:solidFill>
                <a:latin typeface="Fira Sans" panose="020B0503050000020004" pitchFamily="34" charset="0"/>
              </a:rPr>
              <a:t>Daubar</a:t>
            </a:r>
            <a:r>
              <a:rPr lang="en-US" sz="1200" dirty="0">
                <a:solidFill>
                  <a:schemeClr val="bg1"/>
                </a:solidFill>
                <a:latin typeface="Fira Sans" panose="020B0503050000020004" pitchFamily="34" charset="0"/>
              </a:rPr>
              <a:t>, B. Kenda, A. Khan, L. Perrin, A. Spiga; Preparing for InSight: An Invitation to Participate in a Blind Test for Martian Seismicity. </a:t>
            </a:r>
            <a:r>
              <a:rPr lang="en-US" sz="1200" i="1" dirty="0">
                <a:solidFill>
                  <a:schemeClr val="bg1"/>
                </a:solidFill>
                <a:latin typeface="Fira Sans" panose="020B0503050000020004" pitchFamily="34" charset="0"/>
              </a:rPr>
              <a:t>Seismological Research Letters</a:t>
            </a:r>
            <a:r>
              <a:rPr lang="en-US" sz="1200" dirty="0">
                <a:solidFill>
                  <a:schemeClr val="bg1"/>
                </a:solidFill>
                <a:latin typeface="Fira Sans" panose="020B0503050000020004" pitchFamily="34" charset="0"/>
              </a:rPr>
              <a:t> 2017;; 88 (5): 1290–1302. </a:t>
            </a:r>
            <a:r>
              <a:rPr lang="en-US" sz="1200" dirty="0" err="1">
                <a:solidFill>
                  <a:schemeClr val="bg1"/>
                </a:solidFill>
                <a:latin typeface="Fira Sans" panose="020B0503050000020004" pitchFamily="34" charset="0"/>
              </a:rPr>
              <a:t>doi</a:t>
            </a:r>
            <a:r>
              <a:rPr lang="en-US" sz="1200" dirty="0">
                <a:solidFill>
                  <a:schemeClr val="bg1"/>
                </a:solidFill>
                <a:latin typeface="Fira Sans" panose="020B0503050000020004" pitchFamily="34" charset="0"/>
              </a:rPr>
              <a:t>: https://doi.org/10.1785/0220170094</a:t>
            </a:r>
          </a:p>
        </p:txBody>
      </p:sp>
      <p:sp>
        <p:nvSpPr>
          <p:cNvPr id="110" name="TextBox 109">
            <a:extLst>
              <a:ext uri="{FF2B5EF4-FFF2-40B4-BE49-F238E27FC236}">
                <a16:creationId xmlns:a16="http://schemas.microsoft.com/office/drawing/2014/main" id="{23CA3C37-2810-524A-BE6B-22528F602672}"/>
              </a:ext>
            </a:extLst>
          </p:cNvPr>
          <p:cNvSpPr txBox="1"/>
          <p:nvPr/>
        </p:nvSpPr>
        <p:spPr>
          <a:xfrm>
            <a:off x="6273748" y="20243962"/>
            <a:ext cx="12042183" cy="276999"/>
          </a:xfrm>
          <a:prstGeom prst="rect">
            <a:avLst/>
          </a:prstGeom>
          <a:noFill/>
        </p:spPr>
        <p:txBody>
          <a:bodyPr wrap="square" rtlCol="0">
            <a:spAutoFit/>
          </a:bodyPr>
          <a:lstStyle/>
          <a:p>
            <a:r>
              <a:rPr lang="en-US" sz="1200" dirty="0">
                <a:solidFill>
                  <a:schemeClr val="bg1"/>
                </a:solidFill>
                <a:latin typeface="Fira Sans" panose="020B0503050000020004" pitchFamily="34" charset="0"/>
              </a:rPr>
              <a:t>7. </a:t>
            </a:r>
            <a:r>
              <a:rPr lang="en-US" sz="1200" dirty="0" err="1">
                <a:solidFill>
                  <a:schemeClr val="bg1"/>
                </a:solidFill>
                <a:latin typeface="Fira Sans" panose="020B0503050000020004" pitchFamily="34" charset="0"/>
              </a:rPr>
              <a:t>Olugobji</a:t>
            </a:r>
            <a:r>
              <a:rPr lang="en-US" sz="1200" dirty="0">
                <a:solidFill>
                  <a:schemeClr val="bg1"/>
                </a:solidFill>
                <a:latin typeface="Fira Sans" panose="020B0503050000020004" pitchFamily="34" charset="0"/>
              </a:rPr>
              <a:t>, T., Moser, E. </a:t>
            </a:r>
            <a:r>
              <a:rPr lang="en-US" sz="1200" i="1" dirty="0" err="1">
                <a:solidFill>
                  <a:schemeClr val="bg1"/>
                </a:solidFill>
                <a:latin typeface="Fira Sans" panose="020B0503050000020004" pitchFamily="34" charset="0"/>
              </a:rPr>
              <a:t>Sesmic</a:t>
            </a:r>
            <a:r>
              <a:rPr lang="en-US" sz="1200" i="1" dirty="0">
                <a:solidFill>
                  <a:schemeClr val="bg1"/>
                </a:solidFill>
                <a:latin typeface="Fira Sans" panose="020B0503050000020004" pitchFamily="34" charset="0"/>
              </a:rPr>
              <a:t> Waveform Polarization Analysis</a:t>
            </a:r>
            <a:r>
              <a:rPr lang="en-US" sz="1200" dirty="0">
                <a:solidFill>
                  <a:schemeClr val="bg1"/>
                </a:solidFill>
                <a:latin typeface="Fira Sans" panose="020B0503050000020004" pitchFamily="34" charset="0"/>
              </a:rPr>
              <a:t>, ROSES 2020,  organized by F. </a:t>
            </a:r>
            <a:r>
              <a:rPr lang="en-US" sz="1200" dirty="0" err="1">
                <a:solidFill>
                  <a:schemeClr val="bg1"/>
                </a:solidFill>
                <a:latin typeface="Fira Sans" panose="020B0503050000020004" pitchFamily="34" charset="0"/>
              </a:rPr>
              <a:t>Dannemann</a:t>
            </a:r>
            <a:r>
              <a:rPr lang="en-US" sz="1200" dirty="0">
                <a:solidFill>
                  <a:schemeClr val="bg1"/>
                </a:solidFill>
                <a:latin typeface="Fira Sans" panose="020B0503050000020004" pitchFamily="34" charset="0"/>
              </a:rPr>
              <a:t> &amp; S. van der Lee, https://</a:t>
            </a:r>
            <a:r>
              <a:rPr lang="en-US" sz="1200" dirty="0" err="1">
                <a:solidFill>
                  <a:schemeClr val="bg1"/>
                </a:solidFill>
                <a:latin typeface="Fira Sans" panose="020B0503050000020004" pitchFamily="34" charset="0"/>
              </a:rPr>
              <a:t>connect.agu.org</a:t>
            </a:r>
            <a:r>
              <a:rPr lang="en-US" sz="1200" dirty="0">
                <a:solidFill>
                  <a:schemeClr val="bg1"/>
                </a:solidFill>
                <a:latin typeface="Fira Sans" panose="020B0503050000020004" pitchFamily="34" charset="0"/>
              </a:rPr>
              <a:t>/seismology/roses2021</a:t>
            </a:r>
          </a:p>
        </p:txBody>
      </p:sp>
      <p:sp>
        <p:nvSpPr>
          <p:cNvPr id="112" name="Rectangle 111">
            <a:extLst>
              <a:ext uri="{FF2B5EF4-FFF2-40B4-BE49-F238E27FC236}">
                <a16:creationId xmlns:a16="http://schemas.microsoft.com/office/drawing/2014/main" id="{D589789F-B20B-CB4D-9C9D-50E7415DD771}"/>
              </a:ext>
            </a:extLst>
          </p:cNvPr>
          <p:cNvSpPr/>
          <p:nvPr/>
        </p:nvSpPr>
        <p:spPr>
          <a:xfrm>
            <a:off x="28639040" y="12789192"/>
            <a:ext cx="1268444" cy="212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latin typeface="Fira Sans" panose="020B0503050000020004" pitchFamily="34" charset="0"/>
              </a:rPr>
              <a:t>S0235bi</a:t>
            </a:r>
          </a:p>
        </p:txBody>
      </p:sp>
      <p:pic>
        <p:nvPicPr>
          <p:cNvPr id="131" name="Picture 130">
            <a:extLst>
              <a:ext uri="{FF2B5EF4-FFF2-40B4-BE49-F238E27FC236}">
                <a16:creationId xmlns:a16="http://schemas.microsoft.com/office/drawing/2014/main" id="{846F167B-E5F4-144E-A972-835AEBD2882A}"/>
              </a:ext>
            </a:extLst>
          </p:cNvPr>
          <p:cNvPicPr>
            <a:picLocks noChangeAspect="1"/>
          </p:cNvPicPr>
          <p:nvPr/>
        </p:nvPicPr>
        <p:blipFill>
          <a:blip r:embed="rId11"/>
          <a:stretch>
            <a:fillRect/>
          </a:stretch>
        </p:blipFill>
        <p:spPr>
          <a:xfrm>
            <a:off x="29602235" y="13342612"/>
            <a:ext cx="557784" cy="595158"/>
          </a:xfrm>
          <a:prstGeom prst="rect">
            <a:avLst/>
          </a:prstGeom>
        </p:spPr>
      </p:pic>
      <p:pic>
        <p:nvPicPr>
          <p:cNvPr id="133" name="Picture 132">
            <a:extLst>
              <a:ext uri="{FF2B5EF4-FFF2-40B4-BE49-F238E27FC236}">
                <a16:creationId xmlns:a16="http://schemas.microsoft.com/office/drawing/2014/main" id="{A2EC1AA1-BB39-3042-A5A8-4E3C5D3E6420}"/>
              </a:ext>
            </a:extLst>
          </p:cNvPr>
          <p:cNvPicPr>
            <a:picLocks noChangeAspect="1"/>
          </p:cNvPicPr>
          <p:nvPr/>
        </p:nvPicPr>
        <p:blipFill>
          <a:blip r:embed="rId12"/>
          <a:stretch>
            <a:fillRect/>
          </a:stretch>
        </p:blipFill>
        <p:spPr>
          <a:xfrm>
            <a:off x="30160019" y="13337072"/>
            <a:ext cx="557784" cy="595158"/>
          </a:xfrm>
          <a:prstGeom prst="rect">
            <a:avLst/>
          </a:prstGeom>
        </p:spPr>
      </p:pic>
      <p:pic>
        <p:nvPicPr>
          <p:cNvPr id="135" name="Picture 134">
            <a:extLst>
              <a:ext uri="{FF2B5EF4-FFF2-40B4-BE49-F238E27FC236}">
                <a16:creationId xmlns:a16="http://schemas.microsoft.com/office/drawing/2014/main" id="{F6E718A4-D54B-E34D-B1E6-C25239F99316}"/>
              </a:ext>
            </a:extLst>
          </p:cNvPr>
          <p:cNvPicPr>
            <a:picLocks noChangeAspect="1"/>
          </p:cNvPicPr>
          <p:nvPr/>
        </p:nvPicPr>
        <p:blipFill>
          <a:blip r:embed="rId13"/>
          <a:stretch>
            <a:fillRect/>
          </a:stretch>
        </p:blipFill>
        <p:spPr>
          <a:xfrm>
            <a:off x="29149296" y="11613795"/>
            <a:ext cx="557784" cy="557784"/>
          </a:xfrm>
          <a:prstGeom prst="rect">
            <a:avLst/>
          </a:prstGeom>
        </p:spPr>
      </p:pic>
      <p:pic>
        <p:nvPicPr>
          <p:cNvPr id="137" name="Picture 136">
            <a:extLst>
              <a:ext uri="{FF2B5EF4-FFF2-40B4-BE49-F238E27FC236}">
                <a16:creationId xmlns:a16="http://schemas.microsoft.com/office/drawing/2014/main" id="{7D5010EF-3CBF-8548-AB36-D6B809FF6AF2}"/>
              </a:ext>
            </a:extLst>
          </p:cNvPr>
          <p:cNvPicPr>
            <a:picLocks noChangeAspect="1"/>
          </p:cNvPicPr>
          <p:nvPr/>
        </p:nvPicPr>
        <p:blipFill>
          <a:blip r:embed="rId14"/>
          <a:stretch>
            <a:fillRect/>
          </a:stretch>
        </p:blipFill>
        <p:spPr>
          <a:xfrm>
            <a:off x="29699307" y="11613795"/>
            <a:ext cx="557784" cy="557784"/>
          </a:xfrm>
          <a:prstGeom prst="rect">
            <a:avLst/>
          </a:prstGeom>
        </p:spPr>
      </p:pic>
      <p:pic>
        <p:nvPicPr>
          <p:cNvPr id="139" name="Picture 138">
            <a:extLst>
              <a:ext uri="{FF2B5EF4-FFF2-40B4-BE49-F238E27FC236}">
                <a16:creationId xmlns:a16="http://schemas.microsoft.com/office/drawing/2014/main" id="{3D3CD33A-DBA6-0E4C-9AFA-289DB83CA827}"/>
              </a:ext>
            </a:extLst>
          </p:cNvPr>
          <p:cNvPicPr>
            <a:picLocks noChangeAspect="1"/>
          </p:cNvPicPr>
          <p:nvPr/>
        </p:nvPicPr>
        <p:blipFill>
          <a:blip r:embed="rId15"/>
          <a:stretch>
            <a:fillRect/>
          </a:stretch>
        </p:blipFill>
        <p:spPr>
          <a:xfrm>
            <a:off x="30138335" y="15001429"/>
            <a:ext cx="557784" cy="557784"/>
          </a:xfrm>
          <a:prstGeom prst="rect">
            <a:avLst/>
          </a:prstGeom>
        </p:spPr>
      </p:pic>
      <p:pic>
        <p:nvPicPr>
          <p:cNvPr id="141" name="Picture 140">
            <a:extLst>
              <a:ext uri="{FF2B5EF4-FFF2-40B4-BE49-F238E27FC236}">
                <a16:creationId xmlns:a16="http://schemas.microsoft.com/office/drawing/2014/main" id="{9F9EC853-BC8D-2A4B-94DE-664B143330DF}"/>
              </a:ext>
            </a:extLst>
          </p:cNvPr>
          <p:cNvPicPr>
            <a:picLocks noChangeAspect="1"/>
          </p:cNvPicPr>
          <p:nvPr/>
        </p:nvPicPr>
        <p:blipFill>
          <a:blip r:embed="rId16"/>
          <a:stretch>
            <a:fillRect/>
          </a:stretch>
        </p:blipFill>
        <p:spPr>
          <a:xfrm>
            <a:off x="30748076" y="15001429"/>
            <a:ext cx="557784" cy="557784"/>
          </a:xfrm>
          <a:prstGeom prst="rect">
            <a:avLst/>
          </a:prstGeom>
        </p:spPr>
      </p:pic>
      <p:pic>
        <p:nvPicPr>
          <p:cNvPr id="145" name="Picture 144">
            <a:extLst>
              <a:ext uri="{FF2B5EF4-FFF2-40B4-BE49-F238E27FC236}">
                <a16:creationId xmlns:a16="http://schemas.microsoft.com/office/drawing/2014/main" id="{95F3057B-28A0-8848-92AB-1BEC0CFF132B}"/>
              </a:ext>
            </a:extLst>
          </p:cNvPr>
          <p:cNvPicPr>
            <a:picLocks noChangeAspect="1"/>
          </p:cNvPicPr>
          <p:nvPr/>
        </p:nvPicPr>
        <p:blipFill>
          <a:blip r:embed="rId12"/>
          <a:stretch>
            <a:fillRect/>
          </a:stretch>
        </p:blipFill>
        <p:spPr>
          <a:xfrm>
            <a:off x="25159409" y="7056248"/>
            <a:ext cx="320040" cy="320040"/>
          </a:xfrm>
          <a:prstGeom prst="rect">
            <a:avLst/>
          </a:prstGeom>
        </p:spPr>
      </p:pic>
      <p:pic>
        <p:nvPicPr>
          <p:cNvPr id="147" name="Picture 146">
            <a:extLst>
              <a:ext uri="{FF2B5EF4-FFF2-40B4-BE49-F238E27FC236}">
                <a16:creationId xmlns:a16="http://schemas.microsoft.com/office/drawing/2014/main" id="{2E19556A-497B-2A48-B9C9-24D97A4760BD}"/>
              </a:ext>
            </a:extLst>
          </p:cNvPr>
          <p:cNvPicPr>
            <a:picLocks noChangeAspect="1"/>
          </p:cNvPicPr>
          <p:nvPr/>
        </p:nvPicPr>
        <p:blipFill>
          <a:blip r:embed="rId11"/>
          <a:stretch>
            <a:fillRect/>
          </a:stretch>
        </p:blipFill>
        <p:spPr>
          <a:xfrm>
            <a:off x="24757388" y="7056248"/>
            <a:ext cx="320040" cy="320040"/>
          </a:xfrm>
          <a:prstGeom prst="rect">
            <a:avLst/>
          </a:prstGeom>
        </p:spPr>
      </p:pic>
      <p:pic>
        <p:nvPicPr>
          <p:cNvPr id="149" name="Picture 148">
            <a:extLst>
              <a:ext uri="{FF2B5EF4-FFF2-40B4-BE49-F238E27FC236}">
                <a16:creationId xmlns:a16="http://schemas.microsoft.com/office/drawing/2014/main" id="{4B0FB064-F4FF-D04E-84F9-9328662888AC}"/>
              </a:ext>
            </a:extLst>
          </p:cNvPr>
          <p:cNvPicPr>
            <a:picLocks noChangeAspect="1"/>
          </p:cNvPicPr>
          <p:nvPr/>
        </p:nvPicPr>
        <p:blipFill>
          <a:blip r:embed="rId17"/>
          <a:stretch>
            <a:fillRect/>
          </a:stretch>
        </p:blipFill>
        <p:spPr>
          <a:xfrm>
            <a:off x="24271308" y="7649247"/>
            <a:ext cx="318536" cy="318536"/>
          </a:xfrm>
          <a:prstGeom prst="rect">
            <a:avLst/>
          </a:prstGeom>
        </p:spPr>
      </p:pic>
      <p:pic>
        <p:nvPicPr>
          <p:cNvPr id="151" name="Picture 150">
            <a:extLst>
              <a:ext uri="{FF2B5EF4-FFF2-40B4-BE49-F238E27FC236}">
                <a16:creationId xmlns:a16="http://schemas.microsoft.com/office/drawing/2014/main" id="{ACC31675-0101-4B41-87B0-9E96302F868E}"/>
              </a:ext>
            </a:extLst>
          </p:cNvPr>
          <p:cNvPicPr>
            <a:picLocks noChangeAspect="1"/>
          </p:cNvPicPr>
          <p:nvPr/>
        </p:nvPicPr>
        <p:blipFill>
          <a:blip r:embed="rId18"/>
          <a:stretch>
            <a:fillRect/>
          </a:stretch>
        </p:blipFill>
        <p:spPr>
          <a:xfrm>
            <a:off x="24620814" y="7648111"/>
            <a:ext cx="318536" cy="318536"/>
          </a:xfrm>
          <a:prstGeom prst="rect">
            <a:avLst/>
          </a:prstGeom>
        </p:spPr>
      </p:pic>
      <p:pic>
        <p:nvPicPr>
          <p:cNvPr id="153" name="Picture 152">
            <a:extLst>
              <a:ext uri="{FF2B5EF4-FFF2-40B4-BE49-F238E27FC236}">
                <a16:creationId xmlns:a16="http://schemas.microsoft.com/office/drawing/2014/main" id="{54BA55EA-D9E8-1249-91AE-2F74A508E59E}"/>
              </a:ext>
            </a:extLst>
          </p:cNvPr>
          <p:cNvPicPr>
            <a:picLocks noChangeAspect="1"/>
          </p:cNvPicPr>
          <p:nvPr/>
        </p:nvPicPr>
        <p:blipFill>
          <a:blip r:embed="rId19"/>
          <a:stretch>
            <a:fillRect/>
          </a:stretch>
        </p:blipFill>
        <p:spPr>
          <a:xfrm>
            <a:off x="24973183" y="7630711"/>
            <a:ext cx="318536" cy="318536"/>
          </a:xfrm>
          <a:prstGeom prst="rect">
            <a:avLst/>
          </a:prstGeom>
        </p:spPr>
      </p:pic>
      <p:pic>
        <p:nvPicPr>
          <p:cNvPr id="155" name="Picture 154">
            <a:extLst>
              <a:ext uri="{FF2B5EF4-FFF2-40B4-BE49-F238E27FC236}">
                <a16:creationId xmlns:a16="http://schemas.microsoft.com/office/drawing/2014/main" id="{7A0AD89F-A104-7D4A-B09C-DEAB1F119A9B}"/>
              </a:ext>
            </a:extLst>
          </p:cNvPr>
          <p:cNvPicPr>
            <a:picLocks noChangeAspect="1"/>
          </p:cNvPicPr>
          <p:nvPr/>
        </p:nvPicPr>
        <p:blipFill>
          <a:blip r:embed="rId20"/>
          <a:stretch>
            <a:fillRect/>
          </a:stretch>
        </p:blipFill>
        <p:spPr>
          <a:xfrm>
            <a:off x="25333119" y="7630711"/>
            <a:ext cx="318536" cy="318536"/>
          </a:xfrm>
          <a:prstGeom prst="rect">
            <a:avLst/>
          </a:prstGeom>
        </p:spPr>
      </p:pic>
      <p:pic>
        <p:nvPicPr>
          <p:cNvPr id="157" name="Picture 156">
            <a:extLst>
              <a:ext uri="{FF2B5EF4-FFF2-40B4-BE49-F238E27FC236}">
                <a16:creationId xmlns:a16="http://schemas.microsoft.com/office/drawing/2014/main" id="{5B5B1C85-5D0D-944D-9CCE-EB2DE23A5E47}"/>
              </a:ext>
            </a:extLst>
          </p:cNvPr>
          <p:cNvPicPr>
            <a:picLocks noChangeAspect="1"/>
          </p:cNvPicPr>
          <p:nvPr/>
        </p:nvPicPr>
        <p:blipFill>
          <a:blip r:embed="rId21"/>
          <a:stretch>
            <a:fillRect/>
          </a:stretch>
        </p:blipFill>
        <p:spPr>
          <a:xfrm>
            <a:off x="25688033" y="7630711"/>
            <a:ext cx="318536" cy="318536"/>
          </a:xfrm>
          <a:prstGeom prst="rect">
            <a:avLst/>
          </a:prstGeom>
        </p:spPr>
      </p:pic>
      <p:pic>
        <p:nvPicPr>
          <p:cNvPr id="159" name="Picture 158">
            <a:extLst>
              <a:ext uri="{FF2B5EF4-FFF2-40B4-BE49-F238E27FC236}">
                <a16:creationId xmlns:a16="http://schemas.microsoft.com/office/drawing/2014/main" id="{4D5C3DEA-C8CE-2041-8BFE-653E7F37F539}"/>
              </a:ext>
            </a:extLst>
          </p:cNvPr>
          <p:cNvPicPr>
            <a:picLocks noChangeAspect="1"/>
          </p:cNvPicPr>
          <p:nvPr/>
        </p:nvPicPr>
        <p:blipFill>
          <a:blip r:embed="rId14"/>
          <a:stretch>
            <a:fillRect/>
          </a:stretch>
        </p:blipFill>
        <p:spPr>
          <a:xfrm>
            <a:off x="24757388" y="8273196"/>
            <a:ext cx="320040" cy="320040"/>
          </a:xfrm>
          <a:prstGeom prst="rect">
            <a:avLst/>
          </a:prstGeom>
        </p:spPr>
      </p:pic>
      <p:pic>
        <p:nvPicPr>
          <p:cNvPr id="161" name="Picture 160">
            <a:extLst>
              <a:ext uri="{FF2B5EF4-FFF2-40B4-BE49-F238E27FC236}">
                <a16:creationId xmlns:a16="http://schemas.microsoft.com/office/drawing/2014/main" id="{C0736B9C-256B-E244-BDCD-2CBAFD177B00}"/>
              </a:ext>
            </a:extLst>
          </p:cNvPr>
          <p:cNvPicPr>
            <a:picLocks noChangeAspect="1"/>
          </p:cNvPicPr>
          <p:nvPr/>
        </p:nvPicPr>
        <p:blipFill>
          <a:blip r:embed="rId13"/>
          <a:stretch>
            <a:fillRect/>
          </a:stretch>
        </p:blipFill>
        <p:spPr>
          <a:xfrm>
            <a:off x="25159409" y="8255145"/>
            <a:ext cx="320040" cy="320040"/>
          </a:xfrm>
          <a:prstGeom prst="rect">
            <a:avLst/>
          </a:prstGeom>
        </p:spPr>
      </p:pic>
      <p:pic>
        <p:nvPicPr>
          <p:cNvPr id="163" name="Picture 162">
            <a:extLst>
              <a:ext uri="{FF2B5EF4-FFF2-40B4-BE49-F238E27FC236}">
                <a16:creationId xmlns:a16="http://schemas.microsoft.com/office/drawing/2014/main" id="{7BF0859E-BC33-9E4E-A73C-F5990BB6FC57}"/>
              </a:ext>
            </a:extLst>
          </p:cNvPr>
          <p:cNvPicPr>
            <a:picLocks noChangeAspect="1"/>
          </p:cNvPicPr>
          <p:nvPr/>
        </p:nvPicPr>
        <p:blipFill>
          <a:blip r:embed="rId22"/>
          <a:stretch>
            <a:fillRect/>
          </a:stretch>
        </p:blipFill>
        <p:spPr>
          <a:xfrm>
            <a:off x="24750901" y="8782689"/>
            <a:ext cx="320040" cy="320040"/>
          </a:xfrm>
          <a:prstGeom prst="rect">
            <a:avLst/>
          </a:prstGeom>
        </p:spPr>
      </p:pic>
      <p:pic>
        <p:nvPicPr>
          <p:cNvPr id="165" name="Picture 164">
            <a:extLst>
              <a:ext uri="{FF2B5EF4-FFF2-40B4-BE49-F238E27FC236}">
                <a16:creationId xmlns:a16="http://schemas.microsoft.com/office/drawing/2014/main" id="{51853F9F-989C-014C-9BCC-F89FD5A83E7D}"/>
              </a:ext>
            </a:extLst>
          </p:cNvPr>
          <p:cNvPicPr>
            <a:picLocks noChangeAspect="1"/>
          </p:cNvPicPr>
          <p:nvPr/>
        </p:nvPicPr>
        <p:blipFill>
          <a:blip r:embed="rId23"/>
          <a:stretch>
            <a:fillRect/>
          </a:stretch>
        </p:blipFill>
        <p:spPr>
          <a:xfrm>
            <a:off x="25159409" y="8782689"/>
            <a:ext cx="320040" cy="320040"/>
          </a:xfrm>
          <a:prstGeom prst="rect">
            <a:avLst/>
          </a:prstGeom>
        </p:spPr>
      </p:pic>
      <p:pic>
        <p:nvPicPr>
          <p:cNvPr id="167" name="Picture 166">
            <a:extLst>
              <a:ext uri="{FF2B5EF4-FFF2-40B4-BE49-F238E27FC236}">
                <a16:creationId xmlns:a16="http://schemas.microsoft.com/office/drawing/2014/main" id="{5D3C44E1-2055-8B4D-9223-63BF0D7D527B}"/>
              </a:ext>
            </a:extLst>
          </p:cNvPr>
          <p:cNvPicPr>
            <a:picLocks noChangeAspect="1"/>
          </p:cNvPicPr>
          <p:nvPr/>
        </p:nvPicPr>
        <p:blipFill>
          <a:blip r:embed="rId16"/>
          <a:stretch>
            <a:fillRect/>
          </a:stretch>
        </p:blipFill>
        <p:spPr>
          <a:xfrm>
            <a:off x="24757388" y="9313625"/>
            <a:ext cx="320040" cy="320040"/>
          </a:xfrm>
          <a:prstGeom prst="rect">
            <a:avLst/>
          </a:prstGeom>
        </p:spPr>
      </p:pic>
      <p:pic>
        <p:nvPicPr>
          <p:cNvPr id="169" name="Picture 168">
            <a:extLst>
              <a:ext uri="{FF2B5EF4-FFF2-40B4-BE49-F238E27FC236}">
                <a16:creationId xmlns:a16="http://schemas.microsoft.com/office/drawing/2014/main" id="{D6F6D255-4872-7849-8418-968C7B6816B7}"/>
              </a:ext>
            </a:extLst>
          </p:cNvPr>
          <p:cNvPicPr>
            <a:picLocks noChangeAspect="1"/>
          </p:cNvPicPr>
          <p:nvPr/>
        </p:nvPicPr>
        <p:blipFill>
          <a:blip r:embed="rId15"/>
          <a:stretch>
            <a:fillRect/>
          </a:stretch>
        </p:blipFill>
        <p:spPr>
          <a:xfrm>
            <a:off x="25160110" y="9309871"/>
            <a:ext cx="320040" cy="320040"/>
          </a:xfrm>
          <a:prstGeom prst="rect">
            <a:avLst/>
          </a:prstGeom>
        </p:spPr>
      </p:pic>
      <p:pic>
        <p:nvPicPr>
          <p:cNvPr id="171" name="Picture 170">
            <a:extLst>
              <a:ext uri="{FF2B5EF4-FFF2-40B4-BE49-F238E27FC236}">
                <a16:creationId xmlns:a16="http://schemas.microsoft.com/office/drawing/2014/main" id="{C98BB221-C19B-4A45-846D-A7D4F03C0F42}"/>
              </a:ext>
            </a:extLst>
          </p:cNvPr>
          <p:cNvPicPr>
            <a:picLocks noChangeAspect="1"/>
          </p:cNvPicPr>
          <p:nvPr/>
        </p:nvPicPr>
        <p:blipFill>
          <a:blip r:embed="rId24"/>
          <a:stretch>
            <a:fillRect/>
          </a:stretch>
        </p:blipFill>
        <p:spPr>
          <a:xfrm>
            <a:off x="24971679" y="9855302"/>
            <a:ext cx="320040" cy="320040"/>
          </a:xfrm>
          <a:prstGeom prst="rect">
            <a:avLst/>
          </a:prstGeom>
        </p:spPr>
      </p:pic>
      <p:pic>
        <p:nvPicPr>
          <p:cNvPr id="177" name="Picture 176">
            <a:extLst>
              <a:ext uri="{FF2B5EF4-FFF2-40B4-BE49-F238E27FC236}">
                <a16:creationId xmlns:a16="http://schemas.microsoft.com/office/drawing/2014/main" id="{012BB923-9E00-7D49-932C-D7AC892FEDD0}"/>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6578255" y="6917974"/>
            <a:ext cx="3728641" cy="3861971"/>
          </a:xfrm>
          <a:prstGeom prst="rect">
            <a:avLst/>
          </a:prstGeom>
        </p:spPr>
      </p:pic>
    </p:spTree>
    <p:extLst>
      <p:ext uri="{BB962C8B-B14F-4D97-AF65-F5344CB8AC3E}">
        <p14:creationId xmlns:p14="http://schemas.microsoft.com/office/powerpoint/2010/main" val="35179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0084DE99-61F2-7342-A724-2EA7E7C6B5F7}"/>
              </a:ext>
            </a:extLst>
          </p:cNvPr>
          <p:cNvGrpSpPr/>
          <p:nvPr/>
        </p:nvGrpSpPr>
        <p:grpSpPr>
          <a:xfrm>
            <a:off x="14263506" y="14732268"/>
            <a:ext cx="4020748" cy="3465820"/>
            <a:chOff x="10357934" y="30342183"/>
            <a:chExt cx="5463713" cy="5463713"/>
          </a:xfrm>
        </p:grpSpPr>
        <p:pic>
          <p:nvPicPr>
            <p:cNvPr id="82" name="Picture 81">
              <a:extLst>
                <a:ext uri="{FF2B5EF4-FFF2-40B4-BE49-F238E27FC236}">
                  <a16:creationId xmlns:a16="http://schemas.microsoft.com/office/drawing/2014/main" id="{2C956486-14AE-B94B-8873-7B571F0A77D5}"/>
                </a:ext>
              </a:extLst>
            </p:cNvPr>
            <p:cNvPicPr>
              <a:picLocks noChangeAspect="1"/>
            </p:cNvPicPr>
            <p:nvPr/>
          </p:nvPicPr>
          <p:blipFill>
            <a:blip r:embed="rId2"/>
            <a:stretch>
              <a:fillRect/>
            </a:stretch>
          </p:blipFill>
          <p:spPr>
            <a:xfrm>
              <a:off x="10357934" y="30342183"/>
              <a:ext cx="5463713" cy="5463713"/>
            </a:xfrm>
            <a:prstGeom prst="rect">
              <a:avLst/>
            </a:prstGeom>
          </p:spPr>
        </p:pic>
        <p:cxnSp>
          <p:nvCxnSpPr>
            <p:cNvPr id="103" name="Straight Connector 102">
              <a:extLst>
                <a:ext uri="{FF2B5EF4-FFF2-40B4-BE49-F238E27FC236}">
                  <a16:creationId xmlns:a16="http://schemas.microsoft.com/office/drawing/2014/main" id="{C5FEE64C-2377-BA47-939B-234AA2A0EBB0}"/>
                </a:ext>
              </a:extLst>
            </p:cNvPr>
            <p:cNvCxnSpPr>
              <a:cxnSpLocks/>
            </p:cNvCxnSpPr>
            <p:nvPr/>
          </p:nvCxnSpPr>
          <p:spPr>
            <a:xfrm>
              <a:off x="12694481" y="33194255"/>
              <a:ext cx="0" cy="864714"/>
            </a:xfrm>
            <a:prstGeom prst="line">
              <a:avLst/>
            </a:prstGeom>
            <a:ln w="22225">
              <a:solidFill>
                <a:srgbClr val="77433C"/>
              </a:solidFill>
              <a:headEnd type="oval" w="med" len="med"/>
              <a:tailEnd type="ova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640ADC-B8FF-6543-9AC2-E996110F48B8}"/>
                </a:ext>
              </a:extLst>
            </p:cNvPr>
            <p:cNvSpPr txBox="1"/>
            <p:nvPr/>
          </p:nvSpPr>
          <p:spPr>
            <a:xfrm>
              <a:off x="12864034" y="33226505"/>
              <a:ext cx="841516" cy="1038320"/>
            </a:xfrm>
            <a:prstGeom prst="rect">
              <a:avLst/>
            </a:prstGeom>
            <a:noFill/>
          </p:spPr>
          <p:txBody>
            <a:bodyPr wrap="square" rtlCol="0">
              <a:spAutoFit/>
            </a:bodyPr>
            <a:lstStyle/>
            <a:p>
              <a:r>
                <a:rPr lang="en-US" sz="1840" dirty="0">
                  <a:solidFill>
                    <a:srgbClr val="77433C"/>
                  </a:solidFill>
                  <a:latin typeface="Inconsolata Medium" pitchFamily="49" charset="77"/>
                  <a:ea typeface="Inconsolata Medium" pitchFamily="49" charset="77"/>
                </a:rPr>
                <a:t>3:58</a:t>
              </a:r>
            </a:p>
          </p:txBody>
        </p:sp>
      </p:grpSp>
      <p:pic>
        <p:nvPicPr>
          <p:cNvPr id="99" name="Picture 98">
            <a:extLst>
              <a:ext uri="{FF2B5EF4-FFF2-40B4-BE49-F238E27FC236}">
                <a16:creationId xmlns:a16="http://schemas.microsoft.com/office/drawing/2014/main" id="{06AA6F26-0771-7748-91D5-E7D43A2B7443}"/>
              </a:ext>
            </a:extLst>
          </p:cNvPr>
          <p:cNvPicPr>
            <a:picLocks noChangeAspect="1"/>
          </p:cNvPicPr>
          <p:nvPr/>
        </p:nvPicPr>
        <p:blipFill rotWithShape="1">
          <a:blip r:embed="rId3"/>
          <a:srcRect l="12613" t="12209" r="10458" b="5628"/>
          <a:stretch/>
        </p:blipFill>
        <p:spPr>
          <a:xfrm>
            <a:off x="11347196" y="3298871"/>
            <a:ext cx="7404344" cy="6590084"/>
          </a:xfrm>
          <a:prstGeom prst="rect">
            <a:avLst/>
          </a:prstGeom>
        </p:spPr>
      </p:pic>
      <p:sp>
        <p:nvSpPr>
          <p:cNvPr id="4" name="Rectangle 3">
            <a:extLst>
              <a:ext uri="{FF2B5EF4-FFF2-40B4-BE49-F238E27FC236}">
                <a16:creationId xmlns:a16="http://schemas.microsoft.com/office/drawing/2014/main" id="{13C63CAB-E3BB-C74F-B1D0-9FB5D6870E34}"/>
              </a:ext>
            </a:extLst>
          </p:cNvPr>
          <p:cNvSpPr/>
          <p:nvPr/>
        </p:nvSpPr>
        <p:spPr>
          <a:xfrm>
            <a:off x="18989386" y="866779"/>
            <a:ext cx="7403524" cy="317803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6" name="Rectangle 5">
            <a:extLst>
              <a:ext uri="{FF2B5EF4-FFF2-40B4-BE49-F238E27FC236}">
                <a16:creationId xmlns:a16="http://schemas.microsoft.com/office/drawing/2014/main" id="{91FEE3C5-CCD8-204E-B745-6386099780AF}"/>
              </a:ext>
            </a:extLst>
          </p:cNvPr>
          <p:cNvSpPr/>
          <p:nvPr/>
        </p:nvSpPr>
        <p:spPr>
          <a:xfrm>
            <a:off x="18989386" y="4551397"/>
            <a:ext cx="7403524" cy="3313624"/>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8" name="Rectangle 7">
            <a:extLst>
              <a:ext uri="{FF2B5EF4-FFF2-40B4-BE49-F238E27FC236}">
                <a16:creationId xmlns:a16="http://schemas.microsoft.com/office/drawing/2014/main" id="{F13BB431-6FDA-AA45-8BC3-4F738288C910}"/>
              </a:ext>
            </a:extLst>
          </p:cNvPr>
          <p:cNvSpPr/>
          <p:nvPr/>
        </p:nvSpPr>
        <p:spPr>
          <a:xfrm>
            <a:off x="18989386" y="8463577"/>
            <a:ext cx="7403524" cy="4539128"/>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9" name="Pentagon 8">
            <a:extLst>
              <a:ext uri="{FF2B5EF4-FFF2-40B4-BE49-F238E27FC236}">
                <a16:creationId xmlns:a16="http://schemas.microsoft.com/office/drawing/2014/main" id="{C58552FA-C1F8-8245-95E7-2C5E25E678A2}"/>
              </a:ext>
            </a:extLst>
          </p:cNvPr>
          <p:cNvSpPr/>
          <p:nvPr/>
        </p:nvSpPr>
        <p:spPr>
          <a:xfrm>
            <a:off x="18989388" y="8463579"/>
            <a:ext cx="370176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0" name="TextBox 9">
            <a:extLst>
              <a:ext uri="{FF2B5EF4-FFF2-40B4-BE49-F238E27FC236}">
                <a16:creationId xmlns:a16="http://schemas.microsoft.com/office/drawing/2014/main" id="{5A763E01-BAD2-F84B-B2FB-B6627AD47138}"/>
              </a:ext>
            </a:extLst>
          </p:cNvPr>
          <p:cNvSpPr txBox="1"/>
          <p:nvPr/>
        </p:nvSpPr>
        <p:spPr>
          <a:xfrm>
            <a:off x="10420594" y="345281"/>
            <a:ext cx="7746780" cy="2169825"/>
          </a:xfrm>
          <a:prstGeom prst="rect">
            <a:avLst/>
          </a:prstGeom>
          <a:noFill/>
        </p:spPr>
        <p:txBody>
          <a:bodyPr wrap="square" rtlCol="0">
            <a:spAutoFit/>
          </a:bodyPr>
          <a:lstStyle/>
          <a:p>
            <a:pPr algn="ctr"/>
            <a:r>
              <a:rPr lang="en-US" sz="4500" b="1" dirty="0">
                <a:solidFill>
                  <a:srgbClr val="C18375"/>
                </a:solidFill>
                <a:latin typeface="Inconsolata SemiExpanded ExtraB" pitchFamily="49" charset="77"/>
                <a:ea typeface="Inconsolata SemiExpanded ExtraB" pitchFamily="49" charset="77"/>
              </a:rPr>
              <a:t>Using Data from </a:t>
            </a:r>
          </a:p>
          <a:p>
            <a:pPr algn="ctr"/>
            <a:r>
              <a:rPr lang="en-US" sz="4500" b="1" dirty="0">
                <a:solidFill>
                  <a:srgbClr val="C18375"/>
                </a:solidFill>
                <a:latin typeface="Inconsolata SemiExpanded ExtraB" pitchFamily="49" charset="77"/>
                <a:ea typeface="Inconsolata SemiExpanded ExtraB" pitchFamily="49" charset="77"/>
              </a:rPr>
              <a:t>InSight to Explain and Locate Marsquakes</a:t>
            </a:r>
            <a:endParaRPr lang="en-US" sz="12216" b="1" spc="152" dirty="0">
              <a:solidFill>
                <a:srgbClr val="C18375"/>
              </a:solidFill>
              <a:latin typeface="Inconsolata SemiExpanded ExtraB" pitchFamily="49" charset="77"/>
              <a:ea typeface="Inconsolata SemiExpanded ExtraB" pitchFamily="49" charset="77"/>
            </a:endParaRPr>
          </a:p>
        </p:txBody>
      </p:sp>
      <p:sp>
        <p:nvSpPr>
          <p:cNvPr id="11" name="TextBox 10">
            <a:extLst>
              <a:ext uri="{FF2B5EF4-FFF2-40B4-BE49-F238E27FC236}">
                <a16:creationId xmlns:a16="http://schemas.microsoft.com/office/drawing/2014/main" id="{CF1B9109-067B-9049-9764-F71EB23D37B0}"/>
              </a:ext>
            </a:extLst>
          </p:cNvPr>
          <p:cNvSpPr txBox="1"/>
          <p:nvPr/>
        </p:nvSpPr>
        <p:spPr>
          <a:xfrm>
            <a:off x="10481666" y="2451735"/>
            <a:ext cx="6773740" cy="406906"/>
          </a:xfrm>
          <a:prstGeom prst="rect">
            <a:avLst/>
          </a:prstGeom>
          <a:noFill/>
        </p:spPr>
        <p:txBody>
          <a:bodyPr wrap="square" rtlCol="0">
            <a:spAutoFit/>
          </a:bodyPr>
          <a:lstStyle/>
          <a:p>
            <a:pPr algn="ctr"/>
            <a:r>
              <a:rPr lang="en-US" sz="2044" dirty="0">
                <a:solidFill>
                  <a:srgbClr val="C28274"/>
                </a:solidFill>
                <a:latin typeface="Inconsolata SemiCondensed Light" pitchFamily="49" charset="77"/>
                <a:ea typeface="Inconsolata SemiCondensed Light" pitchFamily="49" charset="77"/>
              </a:rPr>
              <a:t>Maddy Sita</a:t>
            </a:r>
            <a:r>
              <a:rPr lang="en-US" sz="2044" baseline="30000" dirty="0">
                <a:solidFill>
                  <a:srgbClr val="C28274"/>
                </a:solidFill>
                <a:latin typeface="Inconsolata SemiCondensed Light" pitchFamily="49" charset="77"/>
                <a:ea typeface="Inconsolata SemiCondensed Light" pitchFamily="49" charset="77"/>
              </a:rPr>
              <a:t>1</a:t>
            </a:r>
            <a:r>
              <a:rPr lang="en-US" sz="2044" dirty="0">
                <a:solidFill>
                  <a:srgbClr val="C28274"/>
                </a:solidFill>
                <a:latin typeface="Inconsolata SemiCondensed Light" pitchFamily="49" charset="77"/>
                <a:ea typeface="Inconsolata SemiCondensed Light" pitchFamily="49" charset="77"/>
              </a:rPr>
              <a:t> &amp; Suzan van der Lee</a:t>
            </a:r>
            <a:r>
              <a:rPr lang="en-US" sz="2044" baseline="30000" dirty="0">
                <a:solidFill>
                  <a:srgbClr val="C28274"/>
                </a:solidFill>
                <a:latin typeface="Inconsolata SemiCondensed Light" pitchFamily="49" charset="77"/>
                <a:ea typeface="Inconsolata SemiCondensed Light" pitchFamily="49" charset="77"/>
              </a:rPr>
              <a:t>2</a:t>
            </a:r>
            <a:r>
              <a:rPr lang="en-US" sz="2044" dirty="0">
                <a:solidFill>
                  <a:srgbClr val="C28274"/>
                </a:solidFill>
                <a:latin typeface="Inconsolata SemiCondensed Light" pitchFamily="49" charset="77"/>
                <a:ea typeface="Inconsolata SemiCondensed Light" pitchFamily="49" charset="77"/>
              </a:rPr>
              <a:t> </a:t>
            </a:r>
          </a:p>
        </p:txBody>
      </p:sp>
      <p:sp>
        <p:nvSpPr>
          <p:cNvPr id="12" name="TextBox 11">
            <a:extLst>
              <a:ext uri="{FF2B5EF4-FFF2-40B4-BE49-F238E27FC236}">
                <a16:creationId xmlns:a16="http://schemas.microsoft.com/office/drawing/2014/main" id="{E5905329-5939-E540-91DC-13705FB6F58A}"/>
              </a:ext>
            </a:extLst>
          </p:cNvPr>
          <p:cNvSpPr txBox="1"/>
          <p:nvPr/>
        </p:nvSpPr>
        <p:spPr>
          <a:xfrm>
            <a:off x="3914670" y="6066451"/>
            <a:ext cx="6773740" cy="375487"/>
          </a:xfrm>
          <a:prstGeom prst="rect">
            <a:avLst/>
          </a:prstGeom>
          <a:noFill/>
        </p:spPr>
        <p:txBody>
          <a:bodyPr wrap="square" rtlCol="0">
            <a:spAutoFit/>
          </a:bodyPr>
          <a:lstStyle/>
          <a:p>
            <a:pPr algn="ctr"/>
            <a:r>
              <a:rPr lang="en-US" sz="1840" baseline="30000" dirty="0">
                <a:solidFill>
                  <a:srgbClr val="C28274"/>
                </a:solidFill>
                <a:latin typeface="Inconsolata Condensed Light" pitchFamily="49" charset="77"/>
                <a:ea typeface="Inconsolata Condensed Light" pitchFamily="49" charset="77"/>
              </a:rPr>
              <a:t>1 </a:t>
            </a:r>
            <a:r>
              <a:rPr lang="en-US" sz="1840" dirty="0">
                <a:solidFill>
                  <a:srgbClr val="C28274"/>
                </a:solidFill>
                <a:latin typeface="Inconsolata Condensed Light" pitchFamily="49" charset="77"/>
                <a:ea typeface="Inconsolata Condensed Light" pitchFamily="49" charset="77"/>
              </a:rPr>
              <a:t>University of Virginia, </a:t>
            </a:r>
            <a:r>
              <a:rPr lang="en-US" sz="1840" baseline="30000" dirty="0">
                <a:solidFill>
                  <a:srgbClr val="C28274"/>
                </a:solidFill>
                <a:latin typeface="Inconsolata Condensed Light" pitchFamily="49" charset="77"/>
                <a:ea typeface="Inconsolata Condensed Light" pitchFamily="49" charset="77"/>
              </a:rPr>
              <a:t>2 </a:t>
            </a:r>
            <a:r>
              <a:rPr lang="en-US" sz="1840" dirty="0">
                <a:solidFill>
                  <a:srgbClr val="C28274"/>
                </a:solidFill>
                <a:latin typeface="Inconsolata Condensed Light" pitchFamily="49" charset="77"/>
                <a:ea typeface="Inconsolata Condensed Light" pitchFamily="49" charset="77"/>
              </a:rPr>
              <a:t>Northwestern University</a:t>
            </a:r>
          </a:p>
        </p:txBody>
      </p:sp>
      <p:sp>
        <p:nvSpPr>
          <p:cNvPr id="13" name="Pentagon 12">
            <a:extLst>
              <a:ext uri="{FF2B5EF4-FFF2-40B4-BE49-F238E27FC236}">
                <a16:creationId xmlns:a16="http://schemas.microsoft.com/office/drawing/2014/main" id="{D1299878-3EEC-A44E-8739-18B3DCED06FF}"/>
              </a:ext>
            </a:extLst>
          </p:cNvPr>
          <p:cNvSpPr/>
          <p:nvPr/>
        </p:nvSpPr>
        <p:spPr>
          <a:xfrm>
            <a:off x="9403774" y="18518333"/>
            <a:ext cx="16599476" cy="2065192"/>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2" name="Chevron 1">
            <a:extLst>
              <a:ext uri="{FF2B5EF4-FFF2-40B4-BE49-F238E27FC236}">
                <a16:creationId xmlns:a16="http://schemas.microsoft.com/office/drawing/2014/main" id="{875960EA-8F57-5F45-BA23-D05234862B89}"/>
              </a:ext>
            </a:extLst>
          </p:cNvPr>
          <p:cNvSpPr/>
          <p:nvPr/>
        </p:nvSpPr>
        <p:spPr>
          <a:xfrm>
            <a:off x="25068070" y="18518333"/>
            <a:ext cx="2143124" cy="20651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chemeClr val="tx1"/>
              </a:solidFill>
            </a:endParaRPr>
          </a:p>
        </p:txBody>
      </p:sp>
      <p:sp>
        <p:nvSpPr>
          <p:cNvPr id="19" name="TextBox 18">
            <a:extLst>
              <a:ext uri="{FF2B5EF4-FFF2-40B4-BE49-F238E27FC236}">
                <a16:creationId xmlns:a16="http://schemas.microsoft.com/office/drawing/2014/main" id="{6F4D0C4D-67C4-444F-8CB5-3C33B39EEA26}"/>
              </a:ext>
            </a:extLst>
          </p:cNvPr>
          <p:cNvSpPr txBox="1"/>
          <p:nvPr/>
        </p:nvSpPr>
        <p:spPr>
          <a:xfrm>
            <a:off x="9562022" y="18685429"/>
            <a:ext cx="8798444" cy="517065"/>
          </a:xfrm>
          <a:prstGeom prst="rect">
            <a:avLst/>
          </a:prstGeom>
          <a:noFill/>
        </p:spPr>
        <p:txBody>
          <a:bodyPr wrap="square" rtlCol="0">
            <a:spAutoFit/>
          </a:bodyPr>
          <a:lstStyle/>
          <a:p>
            <a:r>
              <a:rPr lang="en-US" sz="92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p:pic>
        <p:nvPicPr>
          <p:cNvPr id="21" name="Picture 20">
            <a:extLst>
              <a:ext uri="{FF2B5EF4-FFF2-40B4-BE49-F238E27FC236}">
                <a16:creationId xmlns:a16="http://schemas.microsoft.com/office/drawing/2014/main" id="{56284ED6-009F-4841-A22F-C4D47FED1004}"/>
              </a:ext>
            </a:extLst>
          </p:cNvPr>
          <p:cNvPicPr>
            <a:picLocks noChangeAspect="1"/>
          </p:cNvPicPr>
          <p:nvPr/>
        </p:nvPicPr>
        <p:blipFill>
          <a:blip r:embed="rId4"/>
          <a:stretch>
            <a:fillRect/>
          </a:stretch>
        </p:blipFill>
        <p:spPr>
          <a:xfrm>
            <a:off x="20803578" y="18866615"/>
            <a:ext cx="3017700" cy="1418092"/>
          </a:xfrm>
          <a:prstGeom prst="rect">
            <a:avLst/>
          </a:prstGeom>
        </p:spPr>
      </p:pic>
      <p:pic>
        <p:nvPicPr>
          <p:cNvPr id="22" name="Picture 21">
            <a:extLst>
              <a:ext uri="{FF2B5EF4-FFF2-40B4-BE49-F238E27FC236}">
                <a16:creationId xmlns:a16="http://schemas.microsoft.com/office/drawing/2014/main" id="{E0BE7134-F8E2-4E4E-9783-4216AC6C0831}"/>
              </a:ext>
            </a:extLst>
          </p:cNvPr>
          <p:cNvPicPr>
            <a:picLocks noChangeAspect="1"/>
          </p:cNvPicPr>
          <p:nvPr/>
        </p:nvPicPr>
        <p:blipFill>
          <a:blip r:embed="rId5">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18605716" y="18832663"/>
            <a:ext cx="2239096" cy="1376628"/>
          </a:xfrm>
          <a:prstGeom prst="rect">
            <a:avLst/>
          </a:prstGeom>
        </p:spPr>
      </p:pic>
      <p:sp>
        <p:nvSpPr>
          <p:cNvPr id="18" name="Chevron 17">
            <a:extLst>
              <a:ext uri="{FF2B5EF4-FFF2-40B4-BE49-F238E27FC236}">
                <a16:creationId xmlns:a16="http://schemas.microsoft.com/office/drawing/2014/main" id="{E7412AF3-168B-1742-AEF4-32B12D1C9BE4}"/>
              </a:ext>
            </a:extLst>
          </p:cNvPr>
          <p:cNvSpPr/>
          <p:nvPr/>
        </p:nvSpPr>
        <p:spPr>
          <a:xfrm>
            <a:off x="17867122" y="1068273"/>
            <a:ext cx="764796" cy="73698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29" name="Chevron 28">
            <a:extLst>
              <a:ext uri="{FF2B5EF4-FFF2-40B4-BE49-F238E27FC236}">
                <a16:creationId xmlns:a16="http://schemas.microsoft.com/office/drawing/2014/main" id="{60A88C0B-C3A7-F64D-A32F-E11F14F7D472}"/>
              </a:ext>
            </a:extLst>
          </p:cNvPr>
          <p:cNvSpPr/>
          <p:nvPr/>
        </p:nvSpPr>
        <p:spPr>
          <a:xfrm rot="10800000">
            <a:off x="9993154" y="1102401"/>
            <a:ext cx="764796" cy="73698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graphicFrame>
        <p:nvGraphicFramePr>
          <p:cNvPr id="3" name="Table 2">
            <a:extLst>
              <a:ext uri="{FF2B5EF4-FFF2-40B4-BE49-F238E27FC236}">
                <a16:creationId xmlns:a16="http://schemas.microsoft.com/office/drawing/2014/main" id="{921F09C1-3ADB-5342-90E1-6ACFD2C6D2C9}"/>
              </a:ext>
            </a:extLst>
          </p:cNvPr>
          <p:cNvGraphicFramePr>
            <a:graphicFrameLocks noGrp="1"/>
          </p:cNvGraphicFramePr>
          <p:nvPr>
            <p:extLst>
              <p:ext uri="{D42A27DB-BD31-4B8C-83A1-F6EECF244321}">
                <p14:modId xmlns:p14="http://schemas.microsoft.com/office/powerpoint/2010/main" val="686040351"/>
              </p:ext>
            </p:extLst>
          </p:nvPr>
        </p:nvGraphicFramePr>
        <p:xfrm>
          <a:off x="18989386" y="13480731"/>
          <a:ext cx="7403524" cy="1759556"/>
        </p:xfrm>
        <a:graphic>
          <a:graphicData uri="http://schemas.openxmlformats.org/drawingml/2006/table">
            <a:tbl>
              <a:tblPr firstRow="1" firstCol="1" bandRow="1">
                <a:tableStyleId>{5C22544A-7EE6-4342-B048-85BDC9FD1C3A}</a:tableStyleId>
              </a:tblPr>
              <a:tblGrid>
                <a:gridCol w="1624136">
                  <a:extLst>
                    <a:ext uri="{9D8B030D-6E8A-4147-A177-3AD203B41FA5}">
                      <a16:colId xmlns:a16="http://schemas.microsoft.com/office/drawing/2014/main" val="670315332"/>
                    </a:ext>
                  </a:extLst>
                </a:gridCol>
                <a:gridCol w="1645228">
                  <a:extLst>
                    <a:ext uri="{9D8B030D-6E8A-4147-A177-3AD203B41FA5}">
                      <a16:colId xmlns:a16="http://schemas.microsoft.com/office/drawing/2014/main" val="1424378369"/>
                    </a:ext>
                  </a:extLst>
                </a:gridCol>
                <a:gridCol w="1717544">
                  <a:extLst>
                    <a:ext uri="{9D8B030D-6E8A-4147-A177-3AD203B41FA5}">
                      <a16:colId xmlns:a16="http://schemas.microsoft.com/office/drawing/2014/main" val="1019281906"/>
                    </a:ext>
                  </a:extLst>
                </a:gridCol>
                <a:gridCol w="2416616">
                  <a:extLst>
                    <a:ext uri="{9D8B030D-6E8A-4147-A177-3AD203B41FA5}">
                      <a16:colId xmlns:a16="http://schemas.microsoft.com/office/drawing/2014/main" val="264628685"/>
                    </a:ext>
                  </a:extLst>
                </a:gridCol>
              </a:tblGrid>
              <a:tr h="595400">
                <a:tc>
                  <a:txBody>
                    <a:bodyPr/>
                    <a:lstStyle/>
                    <a:p>
                      <a:r>
                        <a:rPr lang="en-US" sz="1200" b="0" i="0" spc="300" dirty="0">
                          <a:solidFill>
                            <a:schemeClr val="bg2"/>
                          </a:solidFill>
                          <a:latin typeface="Inconsolata Medium" pitchFamily="49" charset="77"/>
                          <a:ea typeface="Inconsolata Medium" pitchFamily="49" charset="77"/>
                        </a:rPr>
                        <a:t>Event Name:</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Distance:</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Back Azimuth:</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Source Mechanism</a:t>
                      </a:r>
                    </a:p>
                  </a:txBody>
                  <a:tcPr marL="46760" marR="46760" marT="23380" marB="23380" anchor="ctr">
                    <a:solidFill>
                      <a:srgbClr val="75453B"/>
                    </a:solidFill>
                  </a:tcPr>
                </a:tc>
                <a:extLst>
                  <a:ext uri="{0D108BD9-81ED-4DB2-BD59-A6C34878D82A}">
                    <a16:rowId xmlns:a16="http://schemas.microsoft.com/office/drawing/2014/main" val="1630472845"/>
                  </a:ext>
                </a:extLst>
              </a:tr>
              <a:tr h="388052">
                <a:tc>
                  <a:txBody>
                    <a:bodyPr/>
                    <a:lstStyle/>
                    <a:p>
                      <a:r>
                        <a:rPr lang="en-US" sz="1200" b="0" i="0" spc="300" dirty="0">
                          <a:solidFill>
                            <a:schemeClr val="bg2"/>
                          </a:solidFill>
                          <a:latin typeface="Inconsolata Medium" pitchFamily="49" charset="77"/>
                          <a:ea typeface="Inconsolata Medium" pitchFamily="49" charset="77"/>
                        </a:rPr>
                        <a:t>S0173a</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29°</a:t>
                      </a:r>
                    </a:p>
                  </a:txBody>
                  <a:tcPr marL="46760" marR="46760" marT="23380" marB="23380" anchor="ctr">
                    <a:solidFill>
                      <a:srgbClr val="FFEDDE"/>
                    </a:solidFill>
                  </a:tcPr>
                </a:tc>
                <a:tc>
                  <a:txBody>
                    <a:bodyPr/>
                    <a:lstStyle/>
                    <a:p>
                      <a:pPr algn="ctr"/>
                      <a:r>
                        <a:rPr lang="en-US" sz="1200" b="0" i="0" dirty="0">
                          <a:latin typeface="Inconsolata Medium" pitchFamily="49" charset="77"/>
                          <a:ea typeface="Inconsolata Medium" pitchFamily="49" charset="77"/>
                        </a:rPr>
                        <a:t>91°</a:t>
                      </a:r>
                    </a:p>
                  </a:txBody>
                  <a:tcPr marL="46760" marR="46760" marT="23380" marB="23380" anchor="ctr">
                    <a:solidFill>
                      <a:srgbClr val="FFEDDE"/>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FEDDE"/>
                    </a:solidFill>
                  </a:tcPr>
                </a:tc>
                <a:extLst>
                  <a:ext uri="{0D108BD9-81ED-4DB2-BD59-A6C34878D82A}">
                    <a16:rowId xmlns:a16="http://schemas.microsoft.com/office/drawing/2014/main" val="2888011872"/>
                  </a:ext>
                </a:extLst>
              </a:tr>
              <a:tr h="388052">
                <a:tc>
                  <a:txBody>
                    <a:bodyPr/>
                    <a:lstStyle/>
                    <a:p>
                      <a:r>
                        <a:rPr lang="en-US" sz="1200" b="0" i="0" spc="300" dirty="0">
                          <a:solidFill>
                            <a:schemeClr val="bg2"/>
                          </a:solidFill>
                          <a:latin typeface="Inconsolata Medium" pitchFamily="49" charset="77"/>
                          <a:ea typeface="Inconsolata Medium" pitchFamily="49" charset="77"/>
                        </a:rPr>
                        <a:t>S0235b</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27.5°</a:t>
                      </a:r>
                    </a:p>
                  </a:txBody>
                  <a:tcPr marL="46760" marR="46760" marT="23380" marB="23380" anchor="ctr">
                    <a:solidFill>
                      <a:srgbClr val="FBDBB2"/>
                    </a:solidFill>
                  </a:tcPr>
                </a:tc>
                <a:tc>
                  <a:txBody>
                    <a:bodyPr/>
                    <a:lstStyle/>
                    <a:p>
                      <a:pPr algn="ctr"/>
                      <a:r>
                        <a:rPr lang="en-US" sz="1200" b="0" i="0" dirty="0">
                          <a:latin typeface="Inconsolata Medium" pitchFamily="49" charset="77"/>
                          <a:ea typeface="Inconsolata Medium" pitchFamily="49" charset="77"/>
                        </a:rPr>
                        <a:t>74°</a:t>
                      </a:r>
                    </a:p>
                  </a:txBody>
                  <a:tcPr marL="46760" marR="46760" marT="23380" marB="23380" anchor="ctr">
                    <a:solidFill>
                      <a:srgbClr val="FBDBB2"/>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BDBB2"/>
                    </a:solidFill>
                  </a:tcPr>
                </a:tc>
                <a:extLst>
                  <a:ext uri="{0D108BD9-81ED-4DB2-BD59-A6C34878D82A}">
                    <a16:rowId xmlns:a16="http://schemas.microsoft.com/office/drawing/2014/main" val="2996935194"/>
                  </a:ext>
                </a:extLst>
              </a:tr>
              <a:tr h="388052">
                <a:tc>
                  <a:txBody>
                    <a:bodyPr/>
                    <a:lstStyle/>
                    <a:p>
                      <a:r>
                        <a:rPr lang="en-US" sz="1200" b="0" i="0" spc="300" dirty="0">
                          <a:solidFill>
                            <a:schemeClr val="bg2"/>
                          </a:solidFill>
                          <a:latin typeface="Inconsolata Medium" pitchFamily="49" charset="77"/>
                          <a:ea typeface="Inconsolata Medium" pitchFamily="49" charset="77"/>
                        </a:rPr>
                        <a:t>S0325a</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38.5°</a:t>
                      </a:r>
                    </a:p>
                  </a:txBody>
                  <a:tcPr marL="46760" marR="46760" marT="23380" marB="23380" anchor="ctr">
                    <a:solidFill>
                      <a:srgbClr val="FFEDDE"/>
                    </a:solidFill>
                  </a:tcPr>
                </a:tc>
                <a:tc>
                  <a:txBody>
                    <a:bodyPr/>
                    <a:lstStyle/>
                    <a:p>
                      <a:pPr algn="ctr"/>
                      <a:r>
                        <a:rPr lang="en-US" sz="1200" b="0" i="0" dirty="0">
                          <a:latin typeface="Inconsolata Medium" pitchFamily="49" charset="77"/>
                          <a:ea typeface="Inconsolata Medium" pitchFamily="49" charset="77"/>
                        </a:rPr>
                        <a:t>123°</a:t>
                      </a:r>
                    </a:p>
                  </a:txBody>
                  <a:tcPr marL="46760" marR="46760" marT="23380" marB="23380" anchor="ctr">
                    <a:solidFill>
                      <a:srgbClr val="FFEDDE"/>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FEDDE"/>
                    </a:solidFill>
                  </a:tcPr>
                </a:tc>
                <a:extLst>
                  <a:ext uri="{0D108BD9-81ED-4DB2-BD59-A6C34878D82A}">
                    <a16:rowId xmlns:a16="http://schemas.microsoft.com/office/drawing/2014/main" val="1388804706"/>
                  </a:ext>
                </a:extLst>
              </a:tr>
            </a:tbl>
          </a:graphicData>
        </a:graphic>
      </p:graphicFrame>
      <p:sp>
        <p:nvSpPr>
          <p:cNvPr id="34" name="Rectangle 33">
            <a:extLst>
              <a:ext uri="{FF2B5EF4-FFF2-40B4-BE49-F238E27FC236}">
                <a16:creationId xmlns:a16="http://schemas.microsoft.com/office/drawing/2014/main" id="{FDF59E8F-91C7-DD4D-98F0-31DC9B5EF518}"/>
              </a:ext>
            </a:extLst>
          </p:cNvPr>
          <p:cNvSpPr/>
          <p:nvPr/>
        </p:nvSpPr>
        <p:spPr>
          <a:xfrm>
            <a:off x="18989386" y="15525415"/>
            <a:ext cx="7403524" cy="2573740"/>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35" name="Pentagon 34">
            <a:extLst>
              <a:ext uri="{FF2B5EF4-FFF2-40B4-BE49-F238E27FC236}">
                <a16:creationId xmlns:a16="http://schemas.microsoft.com/office/drawing/2014/main" id="{A4F8B8F0-1082-F949-8318-2F1990014A66}"/>
              </a:ext>
            </a:extLst>
          </p:cNvPr>
          <p:cNvSpPr/>
          <p:nvPr/>
        </p:nvSpPr>
        <p:spPr>
          <a:xfrm>
            <a:off x="18989388" y="15525419"/>
            <a:ext cx="550712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4" name="TextBox 53">
            <a:extLst>
              <a:ext uri="{FF2B5EF4-FFF2-40B4-BE49-F238E27FC236}">
                <a16:creationId xmlns:a16="http://schemas.microsoft.com/office/drawing/2014/main" id="{A76E4359-C08C-E84E-9B00-FCAD1D9B8F96}"/>
              </a:ext>
            </a:extLst>
          </p:cNvPr>
          <p:cNvSpPr txBox="1"/>
          <p:nvPr/>
        </p:nvSpPr>
        <p:spPr>
          <a:xfrm>
            <a:off x="10168654" y="8669773"/>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S0325a</a:t>
            </a:r>
          </a:p>
        </p:txBody>
      </p:sp>
      <p:sp>
        <p:nvSpPr>
          <p:cNvPr id="55" name="TextBox 54">
            <a:extLst>
              <a:ext uri="{FF2B5EF4-FFF2-40B4-BE49-F238E27FC236}">
                <a16:creationId xmlns:a16="http://schemas.microsoft.com/office/drawing/2014/main" id="{9B6430C2-CE78-3046-AF1C-068FB8941ACB}"/>
              </a:ext>
            </a:extLst>
          </p:cNvPr>
          <p:cNvSpPr txBox="1"/>
          <p:nvPr/>
        </p:nvSpPr>
        <p:spPr>
          <a:xfrm>
            <a:off x="10173022" y="9158891"/>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UTC2019-10-26T06:58:58</a:t>
            </a:r>
          </a:p>
        </p:txBody>
      </p:sp>
      <p:cxnSp>
        <p:nvCxnSpPr>
          <p:cNvPr id="58" name="Straight Connector 57">
            <a:extLst>
              <a:ext uri="{FF2B5EF4-FFF2-40B4-BE49-F238E27FC236}">
                <a16:creationId xmlns:a16="http://schemas.microsoft.com/office/drawing/2014/main" id="{115AC44F-736C-F447-978C-E4860514C295}"/>
              </a:ext>
            </a:extLst>
          </p:cNvPr>
          <p:cNvCxnSpPr>
            <a:cxnSpLocks/>
          </p:cNvCxnSpPr>
          <p:nvPr/>
        </p:nvCxnSpPr>
        <p:spPr>
          <a:xfrm flipH="1">
            <a:off x="13865472" y="3227409"/>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39" name="Pentagon 38">
            <a:extLst>
              <a:ext uri="{FF2B5EF4-FFF2-40B4-BE49-F238E27FC236}">
                <a16:creationId xmlns:a16="http://schemas.microsoft.com/office/drawing/2014/main" id="{468C210B-A6DC-AB4A-8017-765DA25F8DB4}"/>
              </a:ext>
            </a:extLst>
          </p:cNvPr>
          <p:cNvSpPr/>
          <p:nvPr/>
        </p:nvSpPr>
        <p:spPr>
          <a:xfrm>
            <a:off x="18989388" y="4551399"/>
            <a:ext cx="448108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40" name="Pentagon 39">
            <a:extLst>
              <a:ext uri="{FF2B5EF4-FFF2-40B4-BE49-F238E27FC236}">
                <a16:creationId xmlns:a16="http://schemas.microsoft.com/office/drawing/2014/main" id="{1CBBFC09-23D7-4747-ACBA-65AA0CC39B24}"/>
              </a:ext>
            </a:extLst>
          </p:cNvPr>
          <p:cNvSpPr/>
          <p:nvPr/>
        </p:nvSpPr>
        <p:spPr>
          <a:xfrm>
            <a:off x="18989388" y="866779"/>
            <a:ext cx="448108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6" name="TextBox 15">
            <a:extLst>
              <a:ext uri="{FF2B5EF4-FFF2-40B4-BE49-F238E27FC236}">
                <a16:creationId xmlns:a16="http://schemas.microsoft.com/office/drawing/2014/main" id="{14C41F9F-85A3-9B40-90FC-8F936B88F98A}"/>
              </a:ext>
            </a:extLst>
          </p:cNvPr>
          <p:cNvSpPr txBox="1"/>
          <p:nvPr/>
        </p:nvSpPr>
        <p:spPr>
          <a:xfrm>
            <a:off x="19192876" y="1026993"/>
            <a:ext cx="3498272"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Everything we thought we knew about Marsquakes</a:t>
            </a:r>
          </a:p>
        </p:txBody>
      </p:sp>
      <p:sp>
        <p:nvSpPr>
          <p:cNvPr id="24" name="TextBox 23">
            <a:extLst>
              <a:ext uri="{FF2B5EF4-FFF2-40B4-BE49-F238E27FC236}">
                <a16:creationId xmlns:a16="http://schemas.microsoft.com/office/drawing/2014/main" id="{FD4A50A9-4607-944D-AFC7-58E4B458BE48}"/>
              </a:ext>
            </a:extLst>
          </p:cNvPr>
          <p:cNvSpPr txBox="1"/>
          <p:nvPr/>
        </p:nvSpPr>
        <p:spPr>
          <a:xfrm>
            <a:off x="19099228" y="2014963"/>
            <a:ext cx="3236744" cy="1822294"/>
          </a:xfrm>
          <a:prstGeom prst="rect">
            <a:avLst/>
          </a:prstGeom>
          <a:noFill/>
        </p:spPr>
        <p:txBody>
          <a:bodyPr wrap="square" rtlCol="0">
            <a:spAutoFit/>
          </a:bodyPr>
          <a:lstStyle/>
          <a:p>
            <a:r>
              <a:rPr lang="en-US" sz="1124" dirty="0">
                <a:solidFill>
                  <a:srgbClr val="76443C"/>
                </a:solidFill>
                <a:latin typeface="Fira Sans" panose="020B0503050000020004" pitchFamily="34" charset="0"/>
              </a:rPr>
              <a:t>Mars’ crust is composed of a single tectonic plate and therefore intraplate tectonics, such as faulting, and impacts are expected to be the major contributors to the seismicity of the planet</a:t>
            </a:r>
            <a:r>
              <a:rPr lang="en-US" sz="1124" baseline="30000" dirty="0">
                <a:solidFill>
                  <a:srgbClr val="76443C"/>
                </a:solidFill>
                <a:latin typeface="Fira Sans" panose="020B0503050000020004" pitchFamily="34" charset="0"/>
              </a:rPr>
              <a:t>1,2</a:t>
            </a:r>
            <a:r>
              <a:rPr lang="en-US" sz="1124" dirty="0">
                <a:solidFill>
                  <a:srgbClr val="76443C"/>
                </a:solidFill>
                <a:latin typeface="Fira Sans" panose="020B0503050000020004" pitchFamily="34" charset="0"/>
              </a:rPr>
              <a:t>.</a:t>
            </a:r>
          </a:p>
          <a:p>
            <a:endParaRPr lang="en-US" sz="1124" dirty="0">
              <a:solidFill>
                <a:srgbClr val="76443C"/>
              </a:solidFill>
              <a:latin typeface="Fira Sans" panose="020B0503050000020004" pitchFamily="34" charset="0"/>
            </a:endParaRPr>
          </a:p>
          <a:p>
            <a:r>
              <a:rPr lang="en-US" sz="1124" dirty="0">
                <a:solidFill>
                  <a:srgbClr val="76443C"/>
                </a:solidFill>
                <a:latin typeface="Fira Sans" panose="020B0503050000020004" pitchFamily="34" charset="0"/>
              </a:rPr>
              <a:t>The lander is located about 1600km west of the Cerberus Fossae region, which is hypothesized to be an active tectonic structure and a major contributor to Mars’ seismicity</a:t>
            </a:r>
            <a:r>
              <a:rPr lang="en-US" sz="1124" baseline="30000" dirty="0">
                <a:solidFill>
                  <a:srgbClr val="76443C"/>
                </a:solidFill>
                <a:latin typeface="Fira Sans" panose="020B0503050000020004" pitchFamily="34" charset="0"/>
              </a:rPr>
              <a:t>3,4</a:t>
            </a:r>
            <a:r>
              <a:rPr lang="en-US" sz="1124" dirty="0">
                <a:solidFill>
                  <a:srgbClr val="76443C"/>
                </a:solidFill>
                <a:latin typeface="Fira Sans" panose="020B0503050000020004" pitchFamily="34" charset="0"/>
              </a:rPr>
              <a:t>.</a:t>
            </a:r>
          </a:p>
        </p:txBody>
      </p:sp>
      <p:pic>
        <p:nvPicPr>
          <p:cNvPr id="26" name="Picture 25">
            <a:extLst>
              <a:ext uri="{FF2B5EF4-FFF2-40B4-BE49-F238E27FC236}">
                <a16:creationId xmlns:a16="http://schemas.microsoft.com/office/drawing/2014/main" id="{A6E48D4B-64EC-2246-8110-0D033D07715A}"/>
              </a:ext>
            </a:extLst>
          </p:cNvPr>
          <p:cNvPicPr>
            <a:picLocks noChangeAspect="1"/>
          </p:cNvPicPr>
          <p:nvPr/>
        </p:nvPicPr>
        <p:blipFill>
          <a:blip r:embed="rId6"/>
          <a:stretch>
            <a:fillRect/>
          </a:stretch>
        </p:blipFill>
        <p:spPr>
          <a:xfrm>
            <a:off x="22691148" y="2103523"/>
            <a:ext cx="3660864" cy="1921956"/>
          </a:xfrm>
          <a:prstGeom prst="rect">
            <a:avLst/>
          </a:prstGeom>
          <a:ln w="381000" cap="flat">
            <a:noFill/>
            <a:miter lim="800000"/>
          </a:ln>
        </p:spPr>
      </p:pic>
      <p:sp>
        <p:nvSpPr>
          <p:cNvPr id="38" name="TextBox 37">
            <a:extLst>
              <a:ext uri="{FF2B5EF4-FFF2-40B4-BE49-F238E27FC236}">
                <a16:creationId xmlns:a16="http://schemas.microsoft.com/office/drawing/2014/main" id="{6D7A4310-150F-A24E-AAA6-101DEE42D4DC}"/>
              </a:ext>
            </a:extLst>
          </p:cNvPr>
          <p:cNvSpPr txBox="1"/>
          <p:nvPr/>
        </p:nvSpPr>
        <p:spPr>
          <a:xfrm>
            <a:off x="19192876" y="4741333"/>
            <a:ext cx="3498272" cy="941796"/>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Collecting and analyzing data from IRIS Webservices</a:t>
            </a:r>
          </a:p>
        </p:txBody>
      </p:sp>
      <p:sp>
        <p:nvSpPr>
          <p:cNvPr id="62" name="TextBox 61">
            <a:extLst>
              <a:ext uri="{FF2B5EF4-FFF2-40B4-BE49-F238E27FC236}">
                <a16:creationId xmlns:a16="http://schemas.microsoft.com/office/drawing/2014/main" id="{C14686BA-BE55-0149-8407-5CE832043193}"/>
              </a:ext>
            </a:extLst>
          </p:cNvPr>
          <p:cNvSpPr txBox="1"/>
          <p:nvPr/>
        </p:nvSpPr>
        <p:spPr>
          <a:xfrm>
            <a:off x="21468878" y="5593983"/>
            <a:ext cx="4434564" cy="1791516"/>
          </a:xfrm>
          <a:prstGeom prst="rect">
            <a:avLst/>
          </a:prstGeom>
          <a:noFill/>
        </p:spPr>
        <p:txBody>
          <a:bodyPr wrap="square" rtlCol="0">
            <a:spAutoFit/>
          </a:bodyPr>
          <a:lstStyle/>
          <a:p>
            <a:r>
              <a:rPr lang="en-US" sz="1124" dirty="0">
                <a:solidFill>
                  <a:srgbClr val="76443C"/>
                </a:solidFill>
                <a:latin typeface="Fira Sans" panose="020B0503050000020004" pitchFamily="34" charset="0"/>
              </a:rPr>
              <a:t>The instrument of interest for this project is the very broadband (VBB) seismometer, which is a part of the seismometer package, Seismic Experiment for Internal Structure (SEIS). The waveform data was downloaded directly from the Incorporated Research Institutions for Seismology (IRIS) database web service exploited by a function of the python package ObsPy. Using the equation below, we orientated the data such that each data stream now pointed in the north, east and vertical direction. </a:t>
            </a:r>
          </a:p>
          <a:p>
            <a:br>
              <a:rPr lang="en-US" sz="1024" dirty="0">
                <a:solidFill>
                  <a:srgbClr val="76443C"/>
                </a:solidFill>
                <a:latin typeface="Fira Sans" panose="020B0503050000020004" pitchFamily="34" charset="0"/>
              </a:rPr>
            </a:br>
            <a:endParaRPr lang="en-US" sz="1024" dirty="0">
              <a:solidFill>
                <a:srgbClr val="76443C"/>
              </a:solidFill>
              <a:latin typeface="Fira Sans" panose="020B0503050000020004" pitchFamily="34" charset="0"/>
            </a:endParaRPr>
          </a:p>
        </p:txBody>
      </p:sp>
      <p:sp>
        <p:nvSpPr>
          <p:cNvPr id="66" name="TextBox 65">
            <a:extLst>
              <a:ext uri="{FF2B5EF4-FFF2-40B4-BE49-F238E27FC236}">
                <a16:creationId xmlns:a16="http://schemas.microsoft.com/office/drawing/2014/main" id="{39587F65-F1DE-C340-8FB5-35384C0B513C}"/>
              </a:ext>
            </a:extLst>
          </p:cNvPr>
          <p:cNvSpPr txBox="1"/>
          <p:nvPr/>
        </p:nvSpPr>
        <p:spPr>
          <a:xfrm>
            <a:off x="22774384" y="8864777"/>
            <a:ext cx="3169808" cy="1476302"/>
          </a:xfrm>
          <a:prstGeom prst="rect">
            <a:avLst/>
          </a:prstGeom>
          <a:noFill/>
        </p:spPr>
        <p:txBody>
          <a:bodyPr wrap="square" rtlCol="0">
            <a:spAutoFit/>
          </a:bodyPr>
          <a:lstStyle/>
          <a:p>
            <a:r>
              <a:rPr lang="en-US" sz="1124" dirty="0">
                <a:solidFill>
                  <a:srgbClr val="76443C"/>
                </a:solidFill>
                <a:latin typeface="Fira Sans" panose="020B0503050000020004" pitchFamily="34" charset="0"/>
              </a:rPr>
              <a:t>After analyzing the candidates in different frequency spaces, we identified one event as likely having seismic origin in addition to our two previously stated references. The event, now known as S0325a, occurred on 26 October 19 with the P-wave arriving at 06:58:58 UTC and the S-wave arriving at 07:02:56 UTC.</a:t>
            </a:r>
          </a:p>
        </p:txBody>
      </p:sp>
      <p:sp>
        <p:nvSpPr>
          <p:cNvPr id="65" name="TextBox 64">
            <a:extLst>
              <a:ext uri="{FF2B5EF4-FFF2-40B4-BE49-F238E27FC236}">
                <a16:creationId xmlns:a16="http://schemas.microsoft.com/office/drawing/2014/main" id="{E88FBCEA-63E0-DE40-A542-9A31458CFFA1}"/>
              </a:ext>
            </a:extLst>
          </p:cNvPr>
          <p:cNvSpPr txBox="1"/>
          <p:nvPr/>
        </p:nvSpPr>
        <p:spPr>
          <a:xfrm>
            <a:off x="22777804" y="10766591"/>
            <a:ext cx="3169808" cy="957313"/>
          </a:xfrm>
          <a:prstGeom prst="rect">
            <a:avLst/>
          </a:prstGeom>
          <a:noFill/>
        </p:spPr>
        <p:txBody>
          <a:bodyPr wrap="square" rtlCol="0">
            <a:spAutoFit/>
          </a:bodyPr>
          <a:lstStyle/>
          <a:p>
            <a:r>
              <a:rPr lang="en-US" sz="1124" dirty="0">
                <a:solidFill>
                  <a:srgbClr val="76443C"/>
                </a:solidFill>
                <a:latin typeface="Fira Sans" panose="020B0503050000020004" pitchFamily="34" charset="0"/>
              </a:rPr>
              <a:t>Based on orbital imagery Cerberus Fossae is predicted to be an active graben system</a:t>
            </a:r>
            <a:r>
              <a:rPr lang="en-US" sz="1124" baseline="30000" dirty="0">
                <a:solidFill>
                  <a:srgbClr val="76443C"/>
                </a:solidFill>
                <a:latin typeface="Fira Sans" panose="020B0503050000020004" pitchFamily="34" charset="0"/>
              </a:rPr>
              <a:t>4</a:t>
            </a:r>
            <a:r>
              <a:rPr lang="en-US" sz="1124" dirty="0">
                <a:solidFill>
                  <a:srgbClr val="76443C"/>
                </a:solidFill>
                <a:latin typeface="Fira Sans" panose="020B0503050000020004" pitchFamily="34" charset="0"/>
              </a:rPr>
              <a:t>.  It is hypothesized that majority of the faults in this system will be reverse faults due to the global contraction of the planet</a:t>
            </a:r>
            <a:r>
              <a:rPr lang="en-US" sz="1124" baseline="30000" dirty="0">
                <a:solidFill>
                  <a:srgbClr val="76443C"/>
                </a:solidFill>
                <a:latin typeface="Fira Sans" panose="020B0503050000020004" pitchFamily="34" charset="0"/>
              </a:rPr>
              <a:t>1.</a:t>
            </a:r>
            <a:endParaRPr lang="en-US" sz="1124" dirty="0">
              <a:solidFill>
                <a:srgbClr val="76443C"/>
              </a:solidFill>
              <a:latin typeface="Fira Sans" panose="020B0503050000020004" pitchFamily="34" charset="0"/>
            </a:endParaRPr>
          </a:p>
        </p:txBody>
      </p:sp>
      <p:sp>
        <p:nvSpPr>
          <p:cNvPr id="73" name="TextBox 72">
            <a:extLst>
              <a:ext uri="{FF2B5EF4-FFF2-40B4-BE49-F238E27FC236}">
                <a16:creationId xmlns:a16="http://schemas.microsoft.com/office/drawing/2014/main" id="{2B70906C-E90D-1840-ACD8-2CC3144FE0E6}"/>
              </a:ext>
            </a:extLst>
          </p:cNvPr>
          <p:cNvSpPr txBox="1"/>
          <p:nvPr/>
        </p:nvSpPr>
        <p:spPr>
          <a:xfrm>
            <a:off x="19131398" y="15704449"/>
            <a:ext cx="5139260"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What does this tell us about Mars and the future of planetary sciences?</a:t>
            </a:r>
          </a:p>
        </p:txBody>
      </p:sp>
      <p:sp>
        <p:nvSpPr>
          <p:cNvPr id="74" name="TextBox 73">
            <a:extLst>
              <a:ext uri="{FF2B5EF4-FFF2-40B4-BE49-F238E27FC236}">
                <a16:creationId xmlns:a16="http://schemas.microsoft.com/office/drawing/2014/main" id="{7BBA379B-8B6A-7845-8C74-F2293DF80167}"/>
              </a:ext>
            </a:extLst>
          </p:cNvPr>
          <p:cNvSpPr txBox="1"/>
          <p:nvPr/>
        </p:nvSpPr>
        <p:spPr>
          <a:xfrm>
            <a:off x="28100850" y="8450673"/>
            <a:ext cx="3256684"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Locating Marsquakes with a single detector</a:t>
            </a:r>
          </a:p>
        </p:txBody>
      </p:sp>
      <p:sp>
        <p:nvSpPr>
          <p:cNvPr id="77" name="TextBox 76">
            <a:extLst>
              <a:ext uri="{FF2B5EF4-FFF2-40B4-BE49-F238E27FC236}">
                <a16:creationId xmlns:a16="http://schemas.microsoft.com/office/drawing/2014/main" id="{7BBA1E85-AC90-0B4D-B85C-07518F15FA35}"/>
              </a:ext>
            </a:extLst>
          </p:cNvPr>
          <p:cNvSpPr txBox="1"/>
          <p:nvPr/>
        </p:nvSpPr>
        <p:spPr>
          <a:xfrm>
            <a:off x="19099230" y="16548971"/>
            <a:ext cx="3311692" cy="1476302"/>
          </a:xfrm>
          <a:prstGeom prst="rect">
            <a:avLst/>
          </a:prstGeom>
          <a:noFill/>
        </p:spPr>
        <p:txBody>
          <a:bodyPr wrap="square" rtlCol="0">
            <a:spAutoFit/>
          </a:bodyPr>
          <a:lstStyle/>
          <a:p>
            <a:r>
              <a:rPr lang="en-US" sz="1124" dirty="0">
                <a:solidFill>
                  <a:srgbClr val="76443C"/>
                </a:solidFill>
                <a:latin typeface="Fira Sans" panose="020B0503050000020004" pitchFamily="34" charset="0"/>
              </a:rPr>
              <a:t>Based on the estimated location of S0325a, it can be concluded that the event most likely did not originate from Cerberus Fossae. However, there is evidence of faulting in this new area as seen by orbital imagery</a:t>
            </a:r>
            <a:r>
              <a:rPr lang="en-US" sz="1124" baseline="30000" dirty="0">
                <a:solidFill>
                  <a:srgbClr val="76443C"/>
                </a:solidFill>
                <a:latin typeface="Fira Sans" panose="020B0503050000020004" pitchFamily="34" charset="0"/>
              </a:rPr>
              <a:t>5</a:t>
            </a:r>
            <a:r>
              <a:rPr lang="en-US" sz="1124" dirty="0">
                <a:solidFill>
                  <a:srgbClr val="76443C"/>
                </a:solidFill>
                <a:latin typeface="Fira Sans" panose="020B0503050000020004" pitchFamily="34" charset="0"/>
              </a:rPr>
              <a:t>. The particle motion suggests a moving source mechanism but dust devils would not be strong enough to produce low-frequency events. </a:t>
            </a:r>
          </a:p>
        </p:txBody>
      </p:sp>
      <p:sp>
        <p:nvSpPr>
          <p:cNvPr id="78" name="TextBox 77">
            <a:extLst>
              <a:ext uri="{FF2B5EF4-FFF2-40B4-BE49-F238E27FC236}">
                <a16:creationId xmlns:a16="http://schemas.microsoft.com/office/drawing/2014/main" id="{90BA9124-9CA9-2947-949A-2EB274E417BC}"/>
              </a:ext>
            </a:extLst>
          </p:cNvPr>
          <p:cNvSpPr txBox="1"/>
          <p:nvPr/>
        </p:nvSpPr>
        <p:spPr>
          <a:xfrm>
            <a:off x="22520764" y="16551513"/>
            <a:ext cx="3238360" cy="1303306"/>
          </a:xfrm>
          <a:prstGeom prst="rect">
            <a:avLst/>
          </a:prstGeom>
          <a:noFill/>
        </p:spPr>
        <p:txBody>
          <a:bodyPr wrap="square" rtlCol="0">
            <a:spAutoFit/>
          </a:bodyPr>
          <a:lstStyle/>
          <a:p>
            <a:r>
              <a:rPr lang="en-US" sz="1124" dirty="0">
                <a:solidFill>
                  <a:srgbClr val="76443C"/>
                </a:solidFill>
                <a:latin typeface="Fira Sans" panose="020B0503050000020004" pitchFamily="34" charset="0"/>
              </a:rPr>
              <a:t>By also gaining a better understanding of seismology using a single instrument, we can begin to develop better technology and data processing techniques. These updated methods can then be used to investigate the interior of other small bodies in our solar system, like Europa or Titan.</a:t>
            </a:r>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F9C2F14B-F27C-734D-8B05-D8617BAB4ADF}"/>
                  </a:ext>
                </a:extLst>
              </p:cNvPr>
              <p:cNvSpPr txBox="1"/>
              <p:nvPr/>
            </p:nvSpPr>
            <p:spPr>
              <a:xfrm>
                <a:off x="21368226" y="7006761"/>
                <a:ext cx="4525612" cy="693000"/>
              </a:xfrm>
              <a:prstGeom prst="rect">
                <a:avLst/>
              </a:prstGeom>
              <a:noFill/>
              <a:ln w="127000">
                <a:noFill/>
                <a:miter lim="800000"/>
              </a:ln>
            </p:spPr>
            <p:txBody>
              <a:bodyPr wrap="square" lIns="0" tIns="0" rIns="0" bIns="0" rtlCol="0" anchor="ctr" anchorCtr="0">
                <a:noAutofit/>
              </a:bodyPr>
              <a:lstStyle/>
              <a:p>
                <a:pPr/>
                <a14:m>
                  <m:oMathPara xmlns:m="http://schemas.openxmlformats.org/officeDocument/2006/math">
                    <m:oMathParaPr>
                      <m:jc m:val="centerGroup"/>
                    </m:oMathParaPr>
                    <m:oMath xmlns:m="http://schemas.openxmlformats.org/officeDocument/2006/math">
                      <m:d>
                        <m:dPr>
                          <m:ctrlPr>
                            <a:rPr lang="en-US" sz="1024" i="1">
                              <a:solidFill>
                                <a:srgbClr val="76443C"/>
                              </a:solidFill>
                              <a:latin typeface="Cambria Math" panose="02040503050406030204" pitchFamily="18" charset="0"/>
                            </a:rPr>
                          </m:ctrlPr>
                        </m:dPr>
                        <m:e>
                          <m:f>
                            <m:fPr>
                              <m:type m:val="noBar"/>
                              <m:ctrlPr>
                                <a:rPr lang="en-US" sz="1024" i="1">
                                  <a:solidFill>
                                    <a:srgbClr val="76443C"/>
                                  </a:solidFill>
                                  <a:latin typeface="Cambria Math" panose="02040503050406030204" pitchFamily="18" charset="0"/>
                                </a:rPr>
                              </m:ctrlPr>
                            </m:fPr>
                            <m:num>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𝐸</m:t>
                                  </m:r>
                                </m:sub>
                              </m:sSub>
                            </m:num>
                            <m:den>
                              <m:eqArr>
                                <m:eqArrPr>
                                  <m:ctrlPr>
                                    <a:rPr lang="en-US" sz="1024" i="1">
                                      <a:solidFill>
                                        <a:srgbClr val="76443C"/>
                                      </a:solidFill>
                                      <a:latin typeface="Cambria Math" panose="02040503050406030204" pitchFamily="18" charset="0"/>
                                    </a:rPr>
                                  </m:ctrlPr>
                                </m:eqArr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𝑁</m:t>
                                      </m:r>
                                    </m:sub>
                                  </m:sSub>
                                </m:e>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𝑍</m:t>
                                      </m:r>
                                    </m:sub>
                                  </m:sSub>
                                </m:e>
                              </m:eqArr>
                            </m:den>
                          </m:f>
                        </m:e>
                      </m:d>
                      <m:r>
                        <a:rPr lang="en-US" sz="1024" i="1">
                          <a:solidFill>
                            <a:srgbClr val="76443C"/>
                          </a:solidFill>
                          <a:latin typeface="Cambria Math" panose="02040503050406030204" pitchFamily="18" charset="0"/>
                        </a:rPr>
                        <m:t>=</m:t>
                      </m:r>
                      <m:sSup>
                        <m:sSupPr>
                          <m:ctrlPr>
                            <a:rPr lang="en-US" sz="1024" i="1">
                              <a:solidFill>
                                <a:srgbClr val="76443C"/>
                              </a:solidFill>
                              <a:latin typeface="Cambria Math" panose="02040503050406030204" pitchFamily="18" charset="0"/>
                            </a:rPr>
                          </m:ctrlPr>
                        </m:sSupPr>
                        <m:e>
                          <m:d>
                            <m:dPr>
                              <m:ctrlPr>
                                <a:rPr lang="en-US" sz="1024" i="1">
                                  <a:solidFill>
                                    <a:srgbClr val="76443C"/>
                                  </a:solidFill>
                                  <a:latin typeface="Cambria Math" panose="02040503050406030204" pitchFamily="18" charset="0"/>
                                </a:rPr>
                              </m:ctrlPr>
                            </m:dPr>
                            <m:e>
                              <m:m>
                                <m:mPr>
                                  <m:mcs>
                                    <m:mc>
                                      <m:mcPr>
                                        <m:count m:val="2"/>
                                        <m:mcJc m:val="center"/>
                                      </m:mcPr>
                                    </m:mc>
                                  </m:mcs>
                                  <m:ctrlPr>
                                    <a:rPr lang="en-US" sz="1024" i="1">
                                      <a:solidFill>
                                        <a:srgbClr val="76443C"/>
                                      </a:solidFill>
                                      <a:latin typeface="Cambria Math" panose="02040503050406030204" pitchFamily="18" charset="0"/>
                                    </a:rPr>
                                  </m:ctrlPr>
                                </m:mPr>
                                <m:mr>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r>
                                      <m:rPr>
                                        <m:brk m:alnAt="7"/>
                                      </m:rPr>
                                      <a:rPr lang="en-US" sz="1024" i="1">
                                        <a:solidFill>
                                          <a:srgbClr val="76443C"/>
                                        </a:solidFill>
                                        <a:latin typeface="Cambria Math" panose="02040503050406030204" pitchFamily="18" charset="0"/>
                                      </a:rPr>
                                      <m:t>)</m:t>
                                    </m:r>
                                  </m:e>
                                  <m:e>
                                    <m:func>
                                      <m:funcPr>
                                        <m:ctrlPr>
                                          <a:rPr lang="en-US" sz="1024" i="1">
                                            <a:solidFill>
                                              <a:srgbClr val="76443C"/>
                                            </a:solidFill>
                                            <a:latin typeface="Cambria Math" panose="02040503050406030204" pitchFamily="18" charset="0"/>
                                          </a:rPr>
                                        </m:ctrlPr>
                                      </m:funcPr>
                                      <m:fName>
                                        <m:r>
                                          <m:rPr>
                                            <m:sty m:val="p"/>
                                          </m:rPr>
                                          <a:rPr lang="en-US" sz="1024">
                                            <a:solidFill>
                                              <a:srgbClr val="76443C"/>
                                            </a:solidFill>
                                            <a:latin typeface="Cambria Math" panose="02040503050406030204" pitchFamily="18" charset="0"/>
                                          </a:rPr>
                                          <m:t>cos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e>
                                        </m:d>
                                        <m:r>
                                          <m:rPr>
                                            <m:brk m:alnAt="7"/>
                                          </m:rPr>
                                          <a:rPr lang="en-US" sz="1024" i="1">
                                            <a:solidFill>
                                              <a:srgbClr val="76443C"/>
                                            </a:solidFill>
                                            <a:latin typeface="Cambria Math" panose="02040503050406030204" pitchFamily="18" charset="0"/>
                                          </a:rPr>
                                          <m:t> </m:t>
                                        </m:r>
                                        <m:r>
                                          <a:rPr lang="en-US" sz="1024" i="1">
                                            <a:solidFill>
                                              <a:srgbClr val="76443C"/>
                                            </a:solidFill>
                                            <a:latin typeface="Cambria Math" panose="02040503050406030204" pitchFamily="18" charset="0"/>
                                          </a:rPr>
                                          <m:t>    </m:t>
                                        </m:r>
                                      </m:e>
                                    </m:func>
                                  </m:e>
                                </m:mr>
                                <m:mr>
                                  <m:e>
                                    <m:eqArr>
                                      <m:eqArrPr>
                                        <m:ctrlPr>
                                          <a:rPr lang="en-US" sz="1024" i="1">
                                            <a:solidFill>
                                              <a:srgbClr val="76443C"/>
                                            </a:solidFill>
                                            <a:latin typeface="Cambria Math" panose="02040503050406030204" pitchFamily="18" charset="0"/>
                                          </a:rPr>
                                        </m:ctrlPr>
                                      </m:eqArrPr>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𝑉</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ea typeface="Cambria Math" panose="02040503050406030204" pitchFamily="18" charset="0"/>
                                              </a:rPr>
                                              <m:t>𝑉</m:t>
                                            </m:r>
                                          </m:sub>
                                        </m:sSub>
                                        <m:r>
                                          <m:rPr>
                                            <m:brk m:alnAt="7"/>
                                          </m:rPr>
                                          <a:rPr lang="en-US" sz="1024" i="1">
                                            <a:solidFill>
                                              <a:srgbClr val="76443C"/>
                                            </a:solidFill>
                                            <a:latin typeface="Cambria Math" panose="02040503050406030204" pitchFamily="18" charset="0"/>
                                          </a:rPr>
                                          <m:t>)</m:t>
                                        </m:r>
                                      </m:e>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𝑊</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ea typeface="Cambria Math" panose="02040503050406030204" pitchFamily="18" charset="0"/>
                                              </a:rPr>
                                              <m:t>𝑊</m:t>
                                            </m:r>
                                          </m:sub>
                                        </m:sSub>
                                        <m:r>
                                          <m:rPr>
                                            <m:brk m:alnAt="7"/>
                                          </m:rPr>
                                          <a:rPr lang="en-US" sz="1024" i="1">
                                            <a:solidFill>
                                              <a:srgbClr val="76443C"/>
                                            </a:solidFill>
                                            <a:latin typeface="Cambria Math" panose="02040503050406030204" pitchFamily="18" charset="0"/>
                                          </a:rPr>
                                          <m:t>)</m:t>
                                        </m:r>
                                      </m:e>
                                    </m:eqArr>
                                  </m:e>
                                  <m:e>
                                    <m:eqArr>
                                      <m:eqArrPr>
                                        <m:ctrlPr>
                                          <a:rPr lang="en-US" sz="1024" i="1">
                                            <a:solidFill>
                                              <a:srgbClr val="76443C"/>
                                            </a:solidFill>
                                            <a:latin typeface="Cambria Math" panose="02040503050406030204" pitchFamily="18" charset="0"/>
                                          </a:rPr>
                                        </m:ctrlPr>
                                      </m:eqArrPr>
                                      <m:e>
                                        <m:func>
                                          <m:funcPr>
                                            <m:ctrlPr>
                                              <a:rPr lang="en-US" sz="1024" i="1">
                                                <a:solidFill>
                                                  <a:srgbClr val="76443C"/>
                                                </a:solidFill>
                                                <a:latin typeface="Cambria Math" panose="02040503050406030204" pitchFamily="18" charset="0"/>
                                              </a:rPr>
                                            </m:ctrlPr>
                                          </m:funcPr>
                                          <m:fName>
                                            <m:r>
                                              <m:rPr>
                                                <m:sty m:val="p"/>
                                              </m:rPr>
                                              <a:rPr lang="en-US" sz="1024">
                                                <a:solidFill>
                                                  <a:srgbClr val="76443C"/>
                                                </a:solidFill>
                                                <a:latin typeface="Cambria Math" panose="02040503050406030204" pitchFamily="18" charset="0"/>
                                              </a:rPr>
                                              <m:t>cos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e>
                                            </m:d>
                                          </m:e>
                                        </m:func>
                                        <m:r>
                                          <a:rPr lang="en-US" sz="1024" i="1">
                                            <a:solidFill>
                                              <a:srgbClr val="76443C"/>
                                            </a:solidFill>
                                            <a:latin typeface="Cambria Math" panose="02040503050406030204" pitchFamily="18" charset="0"/>
                                          </a:rPr>
                                          <m:t> </m:t>
                                        </m:r>
                                      </m:e>
                                      <m:e>
                                        <m:r>
                                          <m:rPr>
                                            <m:sty m:val="p"/>
                                          </m:rPr>
                                          <a:rPr lang="en-US" sz="1024">
                                            <a:solidFill>
                                              <a:srgbClr val="76443C"/>
                                            </a:solidFill>
                                            <a:latin typeface="Cambria Math" panose="02040503050406030204" pitchFamily="18" charset="0"/>
                                          </a:rPr>
                                          <m:t>cos</m:t>
                                        </m:r>
                                        <m:r>
                                          <a:rPr lang="en-US" sz="1024" i="1">
                                            <a:solidFill>
                                              <a:srgbClr val="76443C"/>
                                            </a:solidFill>
                                            <a:latin typeface="Cambria Math" panose="02040503050406030204" pitchFamily="18" charset="0"/>
                                          </a:rPr>
                                          <m:t>⁡</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r>
                                          <m:rPr>
                                            <m:brk m:alnAt="7"/>
                                          </m:rPr>
                                          <a:rPr lang="en-US" sz="1024" i="1">
                                            <a:solidFill>
                                              <a:srgbClr val="76443C"/>
                                            </a:solidFill>
                                            <a:latin typeface="Cambria Math" panose="02040503050406030204" pitchFamily="18" charset="0"/>
                                          </a:rPr>
                                          <m:t>)</m:t>
                                        </m:r>
                                      </m:e>
                                    </m:eqArr>
                                    <m:r>
                                      <a:rPr lang="en-US" sz="1024" i="1">
                                        <a:solidFill>
                                          <a:srgbClr val="76443C"/>
                                        </a:solidFill>
                                        <a:latin typeface="Cambria Math" panose="02040503050406030204" pitchFamily="18" charset="0"/>
                                      </a:rPr>
                                      <m:t>    </m:t>
                                    </m:r>
                                  </m:e>
                                </m:mr>
                              </m:m>
                              <m:m>
                                <m:mPr>
                                  <m:mcs>
                                    <m:mc>
                                      <m:mcPr>
                                        <m:count m:val="1"/>
                                        <m:mcJc m:val="center"/>
                                      </m:mcPr>
                                    </m:mc>
                                  </m:mcs>
                                  <m:ctrlPr>
                                    <a:rPr lang="en-US" sz="1024" i="1">
                                      <a:solidFill>
                                        <a:srgbClr val="76443C"/>
                                      </a:solidFill>
                                      <a:latin typeface="Cambria Math" panose="02040503050406030204" pitchFamily="18" charset="0"/>
                                    </a:rPr>
                                  </m:ctrlPr>
                                </m:mP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r>
                                      <a:rPr lang="en-US" sz="1024" i="1">
                                        <a:solidFill>
                                          <a:srgbClr val="76443C"/>
                                        </a:solidFill>
                                        <a:latin typeface="Cambria Math" panose="02040503050406030204" pitchFamily="18" charset="0"/>
                                      </a:rPr>
                                      <m:t>)</m:t>
                                    </m:r>
                                  </m:e>
                                </m:m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𝑉</m:t>
                                        </m:r>
                                      </m:sub>
                                    </m:sSub>
                                    <m:r>
                                      <a:rPr lang="en-US" sz="1024" i="1">
                                        <a:solidFill>
                                          <a:srgbClr val="76443C"/>
                                        </a:solidFill>
                                        <a:latin typeface="Cambria Math" panose="02040503050406030204" pitchFamily="18" charset="0"/>
                                      </a:rPr>
                                      <m:t>)</m:t>
                                    </m:r>
                                  </m:e>
                                </m:m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𝑊</m:t>
                                        </m:r>
                                      </m:sub>
                                    </m:sSub>
                                    <m:r>
                                      <a:rPr lang="en-US" sz="1024" i="1">
                                        <a:solidFill>
                                          <a:srgbClr val="76443C"/>
                                        </a:solidFill>
                                        <a:latin typeface="Cambria Math" panose="02040503050406030204" pitchFamily="18" charset="0"/>
                                      </a:rPr>
                                      <m:t>)</m:t>
                                    </m:r>
                                  </m:e>
                                </m:mr>
                              </m:m>
                            </m:e>
                          </m:d>
                        </m:e>
                        <m:sup>
                          <m:r>
                            <a:rPr lang="en-US" sz="1024" i="1">
                              <a:solidFill>
                                <a:srgbClr val="76443C"/>
                              </a:solidFill>
                              <a:latin typeface="Cambria Math" panose="02040503050406030204" pitchFamily="18" charset="0"/>
                            </a:rPr>
                            <m:t>−1</m:t>
                          </m:r>
                        </m:sup>
                      </m:sSup>
                      <m:d>
                        <m:dPr>
                          <m:ctrlPr>
                            <a:rPr lang="en-US" sz="1024" i="1">
                              <a:solidFill>
                                <a:srgbClr val="76443C"/>
                              </a:solidFill>
                              <a:latin typeface="Cambria Math" panose="02040503050406030204" pitchFamily="18" charset="0"/>
                            </a:rPr>
                          </m:ctrlPr>
                        </m:dPr>
                        <m:e>
                          <m:f>
                            <m:fPr>
                              <m:type m:val="noBar"/>
                              <m:ctrlPr>
                                <a:rPr lang="en-US" sz="1024" i="1">
                                  <a:solidFill>
                                    <a:srgbClr val="76443C"/>
                                  </a:solidFill>
                                  <a:latin typeface="Cambria Math" panose="02040503050406030204" pitchFamily="18" charset="0"/>
                                </a:rPr>
                              </m:ctrlPr>
                            </m:fPr>
                            <m:num>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𝑈</m:t>
                                  </m:r>
                                </m:sub>
                              </m:sSub>
                            </m:num>
                            <m:den>
                              <m:eqArr>
                                <m:eqArrPr>
                                  <m:ctrlPr>
                                    <a:rPr lang="en-US" sz="1024" i="1">
                                      <a:solidFill>
                                        <a:srgbClr val="76443C"/>
                                      </a:solidFill>
                                      <a:latin typeface="Cambria Math" panose="02040503050406030204" pitchFamily="18" charset="0"/>
                                    </a:rPr>
                                  </m:ctrlPr>
                                </m:eqArr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𝑉</m:t>
                                      </m:r>
                                    </m:sub>
                                  </m:sSub>
                                </m:e>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𝑊</m:t>
                                      </m:r>
                                    </m:sub>
                                  </m:sSub>
                                </m:e>
                              </m:eqArr>
                            </m:den>
                          </m:f>
                        </m:e>
                      </m:d>
                      <m:r>
                        <a:rPr lang="en-US" sz="1024" i="1">
                          <a:solidFill>
                            <a:srgbClr val="76443C"/>
                          </a:solidFill>
                          <a:latin typeface="Cambria Math" panose="02040503050406030204" pitchFamily="18" charset="0"/>
                        </a:rPr>
                        <m:t>        (1)</m:t>
                      </m:r>
                    </m:oMath>
                  </m:oMathPara>
                </a14:m>
                <a:endParaRPr lang="en-US" sz="1024" dirty="0">
                  <a:solidFill>
                    <a:srgbClr val="76443C"/>
                  </a:solidFill>
                </a:endParaRPr>
              </a:p>
            </p:txBody>
          </p:sp>
        </mc:Choice>
        <mc:Fallback>
          <p:sp>
            <p:nvSpPr>
              <p:cNvPr id="79" name="TextBox 78">
                <a:extLst>
                  <a:ext uri="{FF2B5EF4-FFF2-40B4-BE49-F238E27FC236}">
                    <a16:creationId xmlns:a16="http://schemas.microsoft.com/office/drawing/2014/main" id="{F9C2F14B-F27C-734D-8B05-D8617BAB4ADF}"/>
                  </a:ext>
                </a:extLst>
              </p:cNvPr>
              <p:cNvSpPr txBox="1">
                <a:spLocks noRot="1" noChangeAspect="1" noMove="1" noResize="1" noEditPoints="1" noAdjustHandles="1" noChangeArrowheads="1" noChangeShapeType="1" noTextEdit="1"/>
              </p:cNvSpPr>
              <p:nvPr/>
            </p:nvSpPr>
            <p:spPr>
              <a:xfrm>
                <a:off x="21368226" y="7006761"/>
                <a:ext cx="4525612" cy="693000"/>
              </a:xfrm>
              <a:prstGeom prst="rect">
                <a:avLst/>
              </a:prstGeom>
              <a:blipFill>
                <a:blip r:embed="rId7"/>
                <a:stretch>
                  <a:fillRect/>
                </a:stretch>
              </a:blipFill>
              <a:ln w="127000">
                <a:noFill/>
                <a:miter lim="800000"/>
              </a:ln>
            </p:spPr>
            <p:txBody>
              <a:bodyPr/>
              <a:lstStyle/>
              <a:p>
                <a:r>
                  <a:rPr lang="en-US">
                    <a:noFill/>
                  </a:rPr>
                  <a:t> </a:t>
                </a:r>
              </a:p>
            </p:txBody>
          </p:sp>
        </mc:Fallback>
      </mc:AlternateContent>
      <p:pic>
        <p:nvPicPr>
          <p:cNvPr id="90" name="Picture 89">
            <a:extLst>
              <a:ext uri="{FF2B5EF4-FFF2-40B4-BE49-F238E27FC236}">
                <a16:creationId xmlns:a16="http://schemas.microsoft.com/office/drawing/2014/main" id="{EDB915DF-9C05-DA48-8279-87069BE8F71D}"/>
              </a:ext>
            </a:extLst>
          </p:cNvPr>
          <p:cNvPicPr>
            <a:picLocks noChangeAspect="1"/>
          </p:cNvPicPr>
          <p:nvPr/>
        </p:nvPicPr>
        <p:blipFill>
          <a:blip r:embed="rId8"/>
          <a:stretch>
            <a:fillRect/>
          </a:stretch>
        </p:blipFill>
        <p:spPr>
          <a:xfrm>
            <a:off x="19636318" y="5554889"/>
            <a:ext cx="1671004" cy="2079040"/>
          </a:xfrm>
          <a:prstGeom prst="rect">
            <a:avLst/>
          </a:prstGeom>
        </p:spPr>
      </p:pic>
      <p:pic>
        <p:nvPicPr>
          <p:cNvPr id="95" name="Picture 94">
            <a:extLst>
              <a:ext uri="{FF2B5EF4-FFF2-40B4-BE49-F238E27FC236}">
                <a16:creationId xmlns:a16="http://schemas.microsoft.com/office/drawing/2014/main" id="{C90DA5D2-28F1-A346-9C5F-2115BB9C3EC9}"/>
              </a:ext>
            </a:extLst>
          </p:cNvPr>
          <p:cNvPicPr>
            <a:picLocks noChangeAspect="1"/>
          </p:cNvPicPr>
          <p:nvPr/>
        </p:nvPicPr>
        <p:blipFill>
          <a:blip r:embed="rId9"/>
          <a:stretch>
            <a:fillRect/>
          </a:stretch>
        </p:blipFill>
        <p:spPr>
          <a:xfrm>
            <a:off x="23845776" y="18798705"/>
            <a:ext cx="1551840" cy="1553912"/>
          </a:xfrm>
          <a:prstGeom prst="rect">
            <a:avLst/>
          </a:prstGeom>
        </p:spPr>
      </p:pic>
      <p:sp>
        <p:nvSpPr>
          <p:cNvPr id="97" name="TextBox 96">
            <a:extLst>
              <a:ext uri="{FF2B5EF4-FFF2-40B4-BE49-F238E27FC236}">
                <a16:creationId xmlns:a16="http://schemas.microsoft.com/office/drawing/2014/main" id="{18E4897C-9964-0F47-95D9-EEBA7DFAAC32}"/>
              </a:ext>
            </a:extLst>
          </p:cNvPr>
          <p:cNvSpPr txBox="1"/>
          <p:nvPr/>
        </p:nvSpPr>
        <p:spPr>
          <a:xfrm>
            <a:off x="9562022" y="20036167"/>
            <a:ext cx="828852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5. Giardini, D., </a:t>
            </a:r>
            <a:r>
              <a:rPr lang="en-US" sz="816" dirty="0" err="1">
                <a:solidFill>
                  <a:schemeClr val="bg1"/>
                </a:solidFill>
                <a:latin typeface="Fira Sans" panose="020B0503050000020004" pitchFamily="34" charset="0"/>
                <a:ea typeface="Roboto" panose="02000000000000000000" pitchFamily="2" charset="0"/>
              </a:rPr>
              <a:t>Lognonné</a:t>
            </a:r>
            <a:r>
              <a:rPr lang="en-US" sz="816" dirty="0">
                <a:solidFill>
                  <a:schemeClr val="bg1"/>
                </a:solidFill>
                <a:latin typeface="Fira Sans" panose="020B0503050000020004" pitchFamily="34" charset="0"/>
                <a:ea typeface="Roboto" panose="02000000000000000000" pitchFamily="2" charset="0"/>
              </a:rPr>
              <a:t>, P.,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et al. The seismicity of Mars. Nat. </a:t>
            </a:r>
            <a:r>
              <a:rPr lang="en-US" sz="816" dirty="0" err="1">
                <a:solidFill>
                  <a:schemeClr val="bg1"/>
                </a:solidFill>
                <a:latin typeface="Fira Sans" panose="020B0503050000020004" pitchFamily="34" charset="0"/>
                <a:ea typeface="Roboto" panose="02000000000000000000" pitchFamily="2" charset="0"/>
              </a:rPr>
              <a:t>Geosci</a:t>
            </a:r>
            <a:r>
              <a:rPr lang="en-US" sz="816" dirty="0">
                <a:solidFill>
                  <a:schemeClr val="bg1"/>
                </a:solidFill>
                <a:latin typeface="Fira Sans" panose="020B0503050000020004" pitchFamily="34" charset="0"/>
                <a:ea typeface="Roboto" panose="02000000000000000000" pitchFamily="2" charset="0"/>
              </a:rPr>
              <a:t>. 13, 205–212 (2020). https://doi-org.proxy01.its.virginia.edu/10.1038/s41561-020-0539-8</a:t>
            </a:r>
          </a:p>
        </p:txBody>
      </p:sp>
      <p:cxnSp>
        <p:nvCxnSpPr>
          <p:cNvPr id="104" name="Straight Connector 103">
            <a:extLst>
              <a:ext uri="{FF2B5EF4-FFF2-40B4-BE49-F238E27FC236}">
                <a16:creationId xmlns:a16="http://schemas.microsoft.com/office/drawing/2014/main" id="{C440931C-1A89-744C-88E4-102BC7D23144}"/>
              </a:ext>
            </a:extLst>
          </p:cNvPr>
          <p:cNvCxnSpPr>
            <a:cxnSpLocks/>
          </p:cNvCxnSpPr>
          <p:nvPr/>
        </p:nvCxnSpPr>
        <p:spPr>
          <a:xfrm flipH="1">
            <a:off x="14006612" y="5502641"/>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6CB9044-C025-4E4F-9345-4807CC785826}"/>
              </a:ext>
            </a:extLst>
          </p:cNvPr>
          <p:cNvCxnSpPr>
            <a:cxnSpLocks/>
          </p:cNvCxnSpPr>
          <p:nvPr/>
        </p:nvCxnSpPr>
        <p:spPr>
          <a:xfrm flipH="1">
            <a:off x="14550728" y="7577529"/>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80EB5C8-4013-8047-A5B9-DC0E5FBD88ED}"/>
              </a:ext>
            </a:extLst>
          </p:cNvPr>
          <p:cNvSpPr txBox="1"/>
          <p:nvPr/>
        </p:nvSpPr>
        <p:spPr>
          <a:xfrm>
            <a:off x="10180142" y="6500505"/>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S0173a</a:t>
            </a:r>
          </a:p>
        </p:txBody>
      </p:sp>
      <p:sp>
        <p:nvSpPr>
          <p:cNvPr id="107" name="TextBox 106">
            <a:extLst>
              <a:ext uri="{FF2B5EF4-FFF2-40B4-BE49-F238E27FC236}">
                <a16:creationId xmlns:a16="http://schemas.microsoft.com/office/drawing/2014/main" id="{96990F4F-4106-4440-9A34-3272BDBAF989}"/>
              </a:ext>
            </a:extLst>
          </p:cNvPr>
          <p:cNvSpPr txBox="1"/>
          <p:nvPr/>
        </p:nvSpPr>
        <p:spPr>
          <a:xfrm>
            <a:off x="10184510" y="6989619"/>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UTC2019-05-23T02:22:59</a:t>
            </a:r>
            <a:endParaRPr lang="en-US" sz="2248" spc="-76" dirty="0">
              <a:solidFill>
                <a:srgbClr val="C28274"/>
              </a:solidFill>
              <a:latin typeface="Inconsolata ExtraCondensed Extr" pitchFamily="49" charset="77"/>
              <a:ea typeface="Inconsolata ExtraCondensed Extr" pitchFamily="49" charset="77"/>
            </a:endParaRPr>
          </a:p>
        </p:txBody>
      </p:sp>
      <p:sp>
        <p:nvSpPr>
          <p:cNvPr id="108" name="TextBox 107">
            <a:extLst>
              <a:ext uri="{FF2B5EF4-FFF2-40B4-BE49-F238E27FC236}">
                <a16:creationId xmlns:a16="http://schemas.microsoft.com/office/drawing/2014/main" id="{5DA666D2-C083-FA43-9485-F4B63E40E74C}"/>
              </a:ext>
            </a:extLst>
          </p:cNvPr>
          <p:cNvSpPr txBox="1"/>
          <p:nvPr/>
        </p:nvSpPr>
        <p:spPr>
          <a:xfrm>
            <a:off x="10188138" y="4260673"/>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S0235b</a:t>
            </a:r>
          </a:p>
        </p:txBody>
      </p:sp>
      <p:sp>
        <p:nvSpPr>
          <p:cNvPr id="109" name="TextBox 108">
            <a:extLst>
              <a:ext uri="{FF2B5EF4-FFF2-40B4-BE49-F238E27FC236}">
                <a16:creationId xmlns:a16="http://schemas.microsoft.com/office/drawing/2014/main" id="{867D9231-107E-E746-9D76-9EBC1D942770}"/>
              </a:ext>
            </a:extLst>
          </p:cNvPr>
          <p:cNvSpPr txBox="1"/>
          <p:nvPr/>
        </p:nvSpPr>
        <p:spPr>
          <a:xfrm>
            <a:off x="10192506" y="4749787"/>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UTC2019-07-26T12:19:19</a:t>
            </a:r>
            <a:endParaRPr lang="en-US" sz="2248" spc="-76" dirty="0">
              <a:solidFill>
                <a:srgbClr val="C28274"/>
              </a:solidFill>
              <a:latin typeface="Inconsolata ExtraCondensed Extr" pitchFamily="49" charset="77"/>
              <a:ea typeface="Inconsolata ExtraCondensed Extr" pitchFamily="49" charset="77"/>
            </a:endParaRPr>
          </a:p>
        </p:txBody>
      </p:sp>
      <p:cxnSp>
        <p:nvCxnSpPr>
          <p:cNvPr id="110" name="Straight Connector 109">
            <a:extLst>
              <a:ext uri="{FF2B5EF4-FFF2-40B4-BE49-F238E27FC236}">
                <a16:creationId xmlns:a16="http://schemas.microsoft.com/office/drawing/2014/main" id="{85271B0E-8C7E-E044-BC4C-975A3E50F46B}"/>
              </a:ext>
            </a:extLst>
          </p:cNvPr>
          <p:cNvCxnSpPr>
            <a:cxnSpLocks/>
          </p:cNvCxnSpPr>
          <p:nvPr/>
        </p:nvCxnSpPr>
        <p:spPr>
          <a:xfrm flipH="1">
            <a:off x="12310696" y="5523557"/>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9A6190-DB75-4147-A69F-CA8EBADDA1ED}"/>
              </a:ext>
            </a:extLst>
          </p:cNvPr>
          <p:cNvCxnSpPr>
            <a:cxnSpLocks/>
          </p:cNvCxnSpPr>
          <p:nvPr/>
        </p:nvCxnSpPr>
        <p:spPr>
          <a:xfrm flipH="1">
            <a:off x="12312704" y="3242801"/>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D63EA9-5795-A341-97EF-2BB497F61C39}"/>
              </a:ext>
            </a:extLst>
          </p:cNvPr>
          <p:cNvCxnSpPr>
            <a:cxnSpLocks/>
          </p:cNvCxnSpPr>
          <p:nvPr/>
        </p:nvCxnSpPr>
        <p:spPr>
          <a:xfrm flipH="1">
            <a:off x="12310696" y="7540117"/>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8FCA265-BDD2-7A41-A7CF-BC160F14C23E}"/>
              </a:ext>
            </a:extLst>
          </p:cNvPr>
          <p:cNvSpPr txBox="1"/>
          <p:nvPr/>
        </p:nvSpPr>
        <p:spPr>
          <a:xfrm>
            <a:off x="24285946" y="1565545"/>
            <a:ext cx="2055380" cy="343427"/>
          </a:xfrm>
          <a:prstGeom prst="rect">
            <a:avLst/>
          </a:prstGeom>
          <a:noFill/>
        </p:spPr>
        <p:txBody>
          <a:bodyPr wrap="square" rtlCol="0">
            <a:spAutoFit/>
          </a:bodyPr>
          <a:lstStyle/>
          <a:p>
            <a:pPr algn="r"/>
            <a:r>
              <a:rPr lang="en-US" sz="816" dirty="0">
                <a:solidFill>
                  <a:srgbClr val="C08375"/>
                </a:solidFill>
                <a:latin typeface="Fira Sans Light" panose="020B0403050000020004" pitchFamily="34" charset="0"/>
              </a:rPr>
              <a:t>Fig 1. This figure comes from NASA’s Bruce Murray Space Image Library</a:t>
            </a:r>
          </a:p>
        </p:txBody>
      </p:sp>
      <p:pic>
        <p:nvPicPr>
          <p:cNvPr id="25" name="Picture 24">
            <a:extLst>
              <a:ext uri="{FF2B5EF4-FFF2-40B4-BE49-F238E27FC236}">
                <a16:creationId xmlns:a16="http://schemas.microsoft.com/office/drawing/2014/main" id="{7FAA02D1-E535-C044-B8B6-67D87BC58310}"/>
              </a:ext>
            </a:extLst>
          </p:cNvPr>
          <p:cNvPicPr>
            <a:picLocks noChangeAspect="1"/>
          </p:cNvPicPr>
          <p:nvPr/>
        </p:nvPicPr>
        <p:blipFill rotWithShape="1">
          <a:blip r:embed="rId10"/>
          <a:srcRect t="7591" r="15659"/>
          <a:stretch/>
        </p:blipFill>
        <p:spPr>
          <a:xfrm>
            <a:off x="-2751566" y="665149"/>
            <a:ext cx="13776300" cy="10565784"/>
          </a:xfrm>
          <a:prstGeom prst="rect">
            <a:avLst/>
          </a:prstGeom>
        </p:spPr>
      </p:pic>
      <p:sp>
        <p:nvSpPr>
          <p:cNvPr id="67" name="TextBox 66">
            <a:extLst>
              <a:ext uri="{FF2B5EF4-FFF2-40B4-BE49-F238E27FC236}">
                <a16:creationId xmlns:a16="http://schemas.microsoft.com/office/drawing/2014/main" id="{A81FD5D4-EBA7-4740-9F4A-D0A35BC2D3B9}"/>
              </a:ext>
            </a:extLst>
          </p:cNvPr>
          <p:cNvSpPr txBox="1"/>
          <p:nvPr/>
        </p:nvSpPr>
        <p:spPr>
          <a:xfrm>
            <a:off x="19013090" y="9596631"/>
            <a:ext cx="2444692" cy="343427"/>
          </a:xfrm>
          <a:prstGeom prst="rect">
            <a:avLst/>
          </a:prstGeom>
          <a:noFill/>
        </p:spPr>
        <p:txBody>
          <a:bodyPr wrap="square" rtlCol="0">
            <a:spAutoFit/>
          </a:bodyPr>
          <a:lstStyle/>
          <a:p>
            <a:r>
              <a:rPr lang="en-US" sz="816" dirty="0">
                <a:solidFill>
                  <a:srgbClr val="C08375"/>
                </a:solidFill>
                <a:latin typeface="Fira Sans Light" panose="020B0403050000020004" pitchFamily="34" charset="0"/>
              </a:rPr>
              <a:t>Fig 2. This figure was adopted from Giardini et al.  2020 to include the new event.</a:t>
            </a:r>
            <a:r>
              <a:rPr lang="en-US" sz="816" baseline="30000" dirty="0">
                <a:solidFill>
                  <a:srgbClr val="C08375"/>
                </a:solidFill>
                <a:latin typeface="Fira Sans Light" panose="020B0403050000020004" pitchFamily="34" charset="0"/>
              </a:rPr>
              <a:t>5</a:t>
            </a:r>
            <a:endParaRPr lang="en-US" sz="816" dirty="0">
              <a:solidFill>
                <a:srgbClr val="C08375"/>
              </a:solidFill>
              <a:latin typeface="Fira Sans Light" panose="020B0403050000020004" pitchFamily="34" charset="0"/>
            </a:endParaRPr>
          </a:p>
        </p:txBody>
      </p:sp>
      <p:pic>
        <p:nvPicPr>
          <p:cNvPr id="27" name="Picture 26">
            <a:extLst>
              <a:ext uri="{FF2B5EF4-FFF2-40B4-BE49-F238E27FC236}">
                <a16:creationId xmlns:a16="http://schemas.microsoft.com/office/drawing/2014/main" id="{37C7BBBD-E3BD-1748-A0CA-49FE9580878D}"/>
              </a:ext>
            </a:extLst>
          </p:cNvPr>
          <p:cNvPicPr>
            <a:picLocks noChangeAspect="1"/>
          </p:cNvPicPr>
          <p:nvPr/>
        </p:nvPicPr>
        <p:blipFill>
          <a:blip r:embed="rId11"/>
          <a:stretch>
            <a:fillRect/>
          </a:stretch>
        </p:blipFill>
        <p:spPr>
          <a:xfrm>
            <a:off x="28611174" y="12155355"/>
            <a:ext cx="4923676" cy="2401844"/>
          </a:xfrm>
          <a:prstGeom prst="rect">
            <a:avLst/>
          </a:prstGeom>
        </p:spPr>
      </p:pic>
      <p:sp>
        <p:nvSpPr>
          <p:cNvPr id="42" name="Left Bracket 41">
            <a:extLst>
              <a:ext uri="{FF2B5EF4-FFF2-40B4-BE49-F238E27FC236}">
                <a16:creationId xmlns:a16="http://schemas.microsoft.com/office/drawing/2014/main" id="{43AD2824-21BE-1E42-B6CC-12BB4618B602}"/>
              </a:ext>
            </a:extLst>
          </p:cNvPr>
          <p:cNvSpPr/>
          <p:nvPr/>
        </p:nvSpPr>
        <p:spPr>
          <a:xfrm rot="5400000">
            <a:off x="32002812" y="347418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75" name="Left Bracket 74">
            <a:extLst>
              <a:ext uri="{FF2B5EF4-FFF2-40B4-BE49-F238E27FC236}">
                <a16:creationId xmlns:a16="http://schemas.microsoft.com/office/drawing/2014/main" id="{291039AD-0D0D-4344-B5F5-0D4702F257A7}"/>
              </a:ext>
            </a:extLst>
          </p:cNvPr>
          <p:cNvSpPr/>
          <p:nvPr/>
        </p:nvSpPr>
        <p:spPr>
          <a:xfrm rot="16200000">
            <a:off x="29916552" y="601464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76" name="Left Bracket 75">
            <a:extLst>
              <a:ext uri="{FF2B5EF4-FFF2-40B4-BE49-F238E27FC236}">
                <a16:creationId xmlns:a16="http://schemas.microsoft.com/office/drawing/2014/main" id="{EF73DEA4-26C0-5147-AB40-915381BAAA16}"/>
              </a:ext>
            </a:extLst>
          </p:cNvPr>
          <p:cNvSpPr/>
          <p:nvPr/>
        </p:nvSpPr>
        <p:spPr>
          <a:xfrm rot="16200000">
            <a:off x="32536368" y="601464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4" name="TextBox 43">
            <a:extLst>
              <a:ext uri="{FF2B5EF4-FFF2-40B4-BE49-F238E27FC236}">
                <a16:creationId xmlns:a16="http://schemas.microsoft.com/office/drawing/2014/main" id="{B95BC620-3021-CE48-8CF8-EBB9443BC8A2}"/>
              </a:ext>
            </a:extLst>
          </p:cNvPr>
          <p:cNvSpPr txBox="1"/>
          <p:nvPr/>
        </p:nvSpPr>
        <p:spPr>
          <a:xfrm>
            <a:off x="30539628" y="3064499"/>
            <a:ext cx="3849736"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Strike-slip</a:t>
            </a:r>
          </a:p>
        </p:txBody>
      </p:sp>
      <p:sp>
        <p:nvSpPr>
          <p:cNvPr id="80" name="TextBox 79">
            <a:extLst>
              <a:ext uri="{FF2B5EF4-FFF2-40B4-BE49-F238E27FC236}">
                <a16:creationId xmlns:a16="http://schemas.microsoft.com/office/drawing/2014/main" id="{68CB50FE-B999-AE4C-95B7-962CAC0D3774}"/>
              </a:ext>
            </a:extLst>
          </p:cNvPr>
          <p:cNvSpPr txBox="1"/>
          <p:nvPr/>
        </p:nvSpPr>
        <p:spPr>
          <a:xfrm>
            <a:off x="31775048" y="6645809"/>
            <a:ext cx="2151272"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Reverse</a:t>
            </a:r>
          </a:p>
        </p:txBody>
      </p:sp>
      <p:sp>
        <p:nvSpPr>
          <p:cNvPr id="81" name="TextBox 80">
            <a:extLst>
              <a:ext uri="{FF2B5EF4-FFF2-40B4-BE49-F238E27FC236}">
                <a16:creationId xmlns:a16="http://schemas.microsoft.com/office/drawing/2014/main" id="{62646A5C-A1FF-EB43-A8E5-9F7298636A04}"/>
              </a:ext>
            </a:extLst>
          </p:cNvPr>
          <p:cNvSpPr txBox="1"/>
          <p:nvPr/>
        </p:nvSpPr>
        <p:spPr>
          <a:xfrm>
            <a:off x="29220798" y="6645809"/>
            <a:ext cx="2086268"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Normal</a:t>
            </a:r>
          </a:p>
        </p:txBody>
      </p:sp>
      <p:grpSp>
        <p:nvGrpSpPr>
          <p:cNvPr id="59" name="Group 58">
            <a:extLst>
              <a:ext uri="{FF2B5EF4-FFF2-40B4-BE49-F238E27FC236}">
                <a16:creationId xmlns:a16="http://schemas.microsoft.com/office/drawing/2014/main" id="{B32ED78E-5CC9-7A4A-B4E8-35AECD8CB80A}"/>
              </a:ext>
            </a:extLst>
          </p:cNvPr>
          <p:cNvGrpSpPr/>
          <p:nvPr/>
        </p:nvGrpSpPr>
        <p:grpSpPr>
          <a:xfrm>
            <a:off x="10206208" y="13645082"/>
            <a:ext cx="4094488" cy="4323538"/>
            <a:chOff x="1634166" y="25927838"/>
            <a:chExt cx="9129147" cy="9639839"/>
          </a:xfrm>
        </p:grpSpPr>
        <p:pic>
          <p:nvPicPr>
            <p:cNvPr id="49" name="Picture 48">
              <a:extLst>
                <a:ext uri="{FF2B5EF4-FFF2-40B4-BE49-F238E27FC236}">
                  <a16:creationId xmlns:a16="http://schemas.microsoft.com/office/drawing/2014/main" id="{09060BF4-F543-144D-9682-9DCFB3963F22}"/>
                </a:ext>
              </a:extLst>
            </p:cNvPr>
            <p:cNvPicPr>
              <a:picLocks noChangeAspect="1"/>
            </p:cNvPicPr>
            <p:nvPr/>
          </p:nvPicPr>
          <p:blipFill>
            <a:blip r:embed="rId12"/>
            <a:stretch>
              <a:fillRect/>
            </a:stretch>
          </p:blipFill>
          <p:spPr>
            <a:xfrm>
              <a:off x="1634166" y="25927838"/>
              <a:ext cx="8653986" cy="9557615"/>
            </a:xfrm>
            <a:prstGeom prst="rect">
              <a:avLst/>
            </a:prstGeom>
          </p:spPr>
        </p:pic>
        <p:sp>
          <p:nvSpPr>
            <p:cNvPr id="50" name="Arc 49">
              <a:extLst>
                <a:ext uri="{FF2B5EF4-FFF2-40B4-BE49-F238E27FC236}">
                  <a16:creationId xmlns:a16="http://schemas.microsoft.com/office/drawing/2014/main" id="{7ECE10AC-4325-AF4A-B3D2-731C08C3028F}"/>
                </a:ext>
              </a:extLst>
            </p:cNvPr>
            <p:cNvSpPr/>
            <p:nvPr/>
          </p:nvSpPr>
          <p:spPr>
            <a:xfrm rot="9684623">
              <a:off x="3549317" y="27136520"/>
              <a:ext cx="4380486" cy="6998945"/>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Lst>
              <a:ahLst/>
              <a:cxnLst>
                <a:cxn ang="0">
                  <a:pos x="connsiteX0" y="connsiteY0"/>
                </a:cxn>
                <a:cxn ang="0">
                  <a:pos x="connsiteX1" y="connsiteY1"/>
                </a:cxn>
                <a:cxn ang="0">
                  <a:pos x="connsiteX2" y="connsiteY2"/>
                </a:cxn>
              </a:cxnLst>
              <a:rect l="l" t="t" r="r" b="b"/>
              <a:pathLst>
                <a:path w="3876386" h="5784763" stroke="0" extrusionOk="0">
                  <a:moveTo>
                    <a:pt x="261976" y="25980"/>
                  </a:moveTo>
                  <a:cubicBezTo>
                    <a:pt x="1570902" y="25980"/>
                    <a:pt x="2762895" y="871691"/>
                    <a:pt x="3324382" y="2198735"/>
                  </a:cubicBezTo>
                  <a:cubicBezTo>
                    <a:pt x="3810523" y="3347704"/>
                    <a:pt x="3752989" y="4693319"/>
                    <a:pt x="3171055" y="5784763"/>
                  </a:cubicBezTo>
                  <a:lnTo>
                    <a:pt x="261977" y="3830938"/>
                  </a:lnTo>
                  <a:cubicBezTo>
                    <a:pt x="261977" y="2562619"/>
                    <a:pt x="261976" y="1294299"/>
                    <a:pt x="261976" y="25980"/>
                  </a:cubicBezTo>
                  <a:close/>
                </a:path>
                <a:path w="3876386" h="5784763" fill="none">
                  <a:moveTo>
                    <a:pt x="0" y="0"/>
                  </a:moveTo>
                  <a:cubicBezTo>
                    <a:pt x="1308926" y="0"/>
                    <a:pt x="2782579" y="302829"/>
                    <a:pt x="3624260" y="1603520"/>
                  </a:cubicBezTo>
                  <a:cubicBezTo>
                    <a:pt x="4164813" y="2680346"/>
                    <a:pt x="3752989" y="4693319"/>
                    <a:pt x="3171055" y="5784763"/>
                  </a:cubicBezTo>
                </a:path>
              </a:pathLst>
            </a:custGeom>
            <a:ln w="76200">
              <a:solidFill>
                <a:srgbClr val="654E78"/>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92" dirty="0"/>
            </a:p>
          </p:txBody>
        </p:sp>
        <p:sp>
          <p:nvSpPr>
            <p:cNvPr id="86" name="Arc 49">
              <a:extLst>
                <a:ext uri="{FF2B5EF4-FFF2-40B4-BE49-F238E27FC236}">
                  <a16:creationId xmlns:a16="http://schemas.microsoft.com/office/drawing/2014/main" id="{27F8684A-0581-B94E-8D9D-1F0F9C392A5D}"/>
                </a:ext>
              </a:extLst>
            </p:cNvPr>
            <p:cNvSpPr/>
            <p:nvPr/>
          </p:nvSpPr>
          <p:spPr>
            <a:xfrm rot="9684623">
              <a:off x="3825169" y="27358198"/>
              <a:ext cx="4051776" cy="6763368"/>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 name="connsiteX0" fmla="*/ 261976 w 3955420"/>
                <a:gd name="connsiteY0" fmla="*/ 25980 h 6458016"/>
                <a:gd name="connsiteX1" fmla="*/ 3324382 w 3955420"/>
                <a:gd name="connsiteY1" fmla="*/ 2198735 h 6458016"/>
                <a:gd name="connsiteX2" fmla="*/ 3171055 w 3955420"/>
                <a:gd name="connsiteY2" fmla="*/ 5784763 h 6458016"/>
                <a:gd name="connsiteX3" fmla="*/ 261977 w 3955420"/>
                <a:gd name="connsiteY3" fmla="*/ 3830938 h 6458016"/>
                <a:gd name="connsiteX4" fmla="*/ 261976 w 3955420"/>
                <a:gd name="connsiteY4" fmla="*/ 25980 h 6458016"/>
                <a:gd name="connsiteX0" fmla="*/ 0 w 3955420"/>
                <a:gd name="connsiteY0" fmla="*/ 0 h 6458016"/>
                <a:gd name="connsiteX1" fmla="*/ 3624260 w 3955420"/>
                <a:gd name="connsiteY1" fmla="*/ 1603520 h 6458016"/>
                <a:gd name="connsiteX2" fmla="*/ 3423277 w 3955420"/>
                <a:gd name="connsiteY2" fmla="*/ 6458016 h 6458016"/>
                <a:gd name="connsiteX0" fmla="*/ 261976 w 4073474"/>
                <a:gd name="connsiteY0" fmla="*/ 25980 h 6537788"/>
                <a:gd name="connsiteX1" fmla="*/ 3324382 w 4073474"/>
                <a:gd name="connsiteY1" fmla="*/ 2198735 h 6537788"/>
                <a:gd name="connsiteX2" fmla="*/ 3171055 w 4073474"/>
                <a:gd name="connsiteY2" fmla="*/ 5784763 h 6537788"/>
                <a:gd name="connsiteX3" fmla="*/ 261977 w 4073474"/>
                <a:gd name="connsiteY3" fmla="*/ 3830938 h 6537788"/>
                <a:gd name="connsiteX4" fmla="*/ 261976 w 4073474"/>
                <a:gd name="connsiteY4" fmla="*/ 25980 h 6537788"/>
                <a:gd name="connsiteX0" fmla="*/ 0 w 4073474"/>
                <a:gd name="connsiteY0" fmla="*/ 0 h 6537788"/>
                <a:gd name="connsiteX1" fmla="*/ 3624260 w 4073474"/>
                <a:gd name="connsiteY1" fmla="*/ 1603520 h 6537788"/>
                <a:gd name="connsiteX2" fmla="*/ 3677216 w 4073474"/>
                <a:gd name="connsiteY2" fmla="*/ 6537788 h 6537788"/>
                <a:gd name="connsiteX0" fmla="*/ 261976 w 4135703"/>
                <a:gd name="connsiteY0" fmla="*/ 25980 h 6241314"/>
                <a:gd name="connsiteX1" fmla="*/ 3324382 w 4135703"/>
                <a:gd name="connsiteY1" fmla="*/ 2198735 h 6241314"/>
                <a:gd name="connsiteX2" fmla="*/ 3171055 w 4135703"/>
                <a:gd name="connsiteY2" fmla="*/ 5784763 h 6241314"/>
                <a:gd name="connsiteX3" fmla="*/ 261977 w 4135703"/>
                <a:gd name="connsiteY3" fmla="*/ 3830938 h 6241314"/>
                <a:gd name="connsiteX4" fmla="*/ 261976 w 4135703"/>
                <a:gd name="connsiteY4" fmla="*/ 25980 h 6241314"/>
                <a:gd name="connsiteX0" fmla="*/ 0 w 4135703"/>
                <a:gd name="connsiteY0" fmla="*/ 0 h 6241314"/>
                <a:gd name="connsiteX1" fmla="*/ 3624260 w 4135703"/>
                <a:gd name="connsiteY1" fmla="*/ 1603520 h 6241314"/>
                <a:gd name="connsiteX2" fmla="*/ 3783976 w 4135703"/>
                <a:gd name="connsiteY2" fmla="*/ 6241314 h 6241314"/>
                <a:gd name="connsiteX0" fmla="*/ 261976 w 4103524"/>
                <a:gd name="connsiteY0" fmla="*/ 25980 h 6488464"/>
                <a:gd name="connsiteX1" fmla="*/ 3324382 w 4103524"/>
                <a:gd name="connsiteY1" fmla="*/ 2198735 h 6488464"/>
                <a:gd name="connsiteX2" fmla="*/ 3171055 w 4103524"/>
                <a:gd name="connsiteY2" fmla="*/ 5784763 h 6488464"/>
                <a:gd name="connsiteX3" fmla="*/ 261977 w 4103524"/>
                <a:gd name="connsiteY3" fmla="*/ 3830938 h 6488464"/>
                <a:gd name="connsiteX4" fmla="*/ 261976 w 4103524"/>
                <a:gd name="connsiteY4" fmla="*/ 25980 h 6488464"/>
                <a:gd name="connsiteX0" fmla="*/ 0 w 4103524"/>
                <a:gd name="connsiteY0" fmla="*/ 0 h 6488464"/>
                <a:gd name="connsiteX1" fmla="*/ 3624260 w 4103524"/>
                <a:gd name="connsiteY1" fmla="*/ 1603520 h 6488464"/>
                <a:gd name="connsiteX2" fmla="*/ 3730310 w 4103524"/>
                <a:gd name="connsiteY2" fmla="*/ 6488464 h 6488464"/>
                <a:gd name="connsiteX0" fmla="*/ 39779 w 4103524"/>
                <a:gd name="connsiteY0" fmla="*/ -1 h 6532282"/>
                <a:gd name="connsiteX1" fmla="*/ 3324382 w 4103524"/>
                <a:gd name="connsiteY1" fmla="*/ 2242553 h 6532282"/>
                <a:gd name="connsiteX2" fmla="*/ 3171055 w 4103524"/>
                <a:gd name="connsiteY2" fmla="*/ 5828581 h 6532282"/>
                <a:gd name="connsiteX3" fmla="*/ 261977 w 4103524"/>
                <a:gd name="connsiteY3" fmla="*/ 3874756 h 6532282"/>
                <a:gd name="connsiteX4" fmla="*/ 39779 w 4103524"/>
                <a:gd name="connsiteY4" fmla="*/ -1 h 6532282"/>
                <a:gd name="connsiteX0" fmla="*/ 0 w 4103524"/>
                <a:gd name="connsiteY0" fmla="*/ 43818 h 6532282"/>
                <a:gd name="connsiteX1" fmla="*/ 3624260 w 4103524"/>
                <a:gd name="connsiteY1" fmla="*/ 1647338 h 6532282"/>
                <a:gd name="connsiteX2" fmla="*/ 3730310 w 4103524"/>
                <a:gd name="connsiteY2" fmla="*/ 6532282 h 6532282"/>
                <a:gd name="connsiteX0" fmla="*/ 39779 w 4188739"/>
                <a:gd name="connsiteY0" fmla="*/ 0 h 6532283"/>
                <a:gd name="connsiteX1" fmla="*/ 3324382 w 4188739"/>
                <a:gd name="connsiteY1" fmla="*/ 2242554 h 6532283"/>
                <a:gd name="connsiteX2" fmla="*/ 3171055 w 4188739"/>
                <a:gd name="connsiteY2" fmla="*/ 5828582 h 6532283"/>
                <a:gd name="connsiteX3" fmla="*/ 261977 w 4188739"/>
                <a:gd name="connsiteY3" fmla="*/ 3874757 h 6532283"/>
                <a:gd name="connsiteX4" fmla="*/ 39779 w 4188739"/>
                <a:gd name="connsiteY4" fmla="*/ 0 h 6532283"/>
                <a:gd name="connsiteX0" fmla="*/ 0 w 4188739"/>
                <a:gd name="connsiteY0" fmla="*/ 43819 h 6532283"/>
                <a:gd name="connsiteX1" fmla="*/ 3803465 w 4188739"/>
                <a:gd name="connsiteY1" fmla="*/ 1934643 h 6532283"/>
                <a:gd name="connsiteX2" fmla="*/ 3730310 w 4188739"/>
                <a:gd name="connsiteY2" fmla="*/ 6532283 h 6532283"/>
                <a:gd name="connsiteX0" fmla="*/ 1 w 4148961"/>
                <a:gd name="connsiteY0" fmla="*/ 44857 h 6577140"/>
                <a:gd name="connsiteX1" fmla="*/ 3284604 w 4148961"/>
                <a:gd name="connsiteY1" fmla="*/ 2287411 h 6577140"/>
                <a:gd name="connsiteX2" fmla="*/ 3131277 w 4148961"/>
                <a:gd name="connsiteY2" fmla="*/ 5873439 h 6577140"/>
                <a:gd name="connsiteX3" fmla="*/ 222199 w 4148961"/>
                <a:gd name="connsiteY3" fmla="*/ 3919614 h 6577140"/>
                <a:gd name="connsiteX4" fmla="*/ 1 w 4148961"/>
                <a:gd name="connsiteY4" fmla="*/ 44857 h 6577140"/>
                <a:gd name="connsiteX0" fmla="*/ 98154 w 4148961"/>
                <a:gd name="connsiteY0" fmla="*/ 0 h 6577140"/>
                <a:gd name="connsiteX1" fmla="*/ 3763687 w 4148961"/>
                <a:gd name="connsiteY1" fmla="*/ 1979500 h 6577140"/>
                <a:gd name="connsiteX2" fmla="*/ 3690532 w 4148961"/>
                <a:gd name="connsiteY2" fmla="*/ 6577140 h 6577140"/>
                <a:gd name="connsiteX0" fmla="*/ 43127 w 4192087"/>
                <a:gd name="connsiteY0" fmla="*/ 18837 h 6551120"/>
                <a:gd name="connsiteX1" fmla="*/ 3327730 w 4192087"/>
                <a:gd name="connsiteY1" fmla="*/ 2261391 h 6551120"/>
                <a:gd name="connsiteX2" fmla="*/ 3174403 w 4192087"/>
                <a:gd name="connsiteY2" fmla="*/ 5847419 h 6551120"/>
                <a:gd name="connsiteX3" fmla="*/ 265325 w 4192087"/>
                <a:gd name="connsiteY3" fmla="*/ 3893594 h 6551120"/>
                <a:gd name="connsiteX4" fmla="*/ 43127 w 4192087"/>
                <a:gd name="connsiteY4" fmla="*/ 18837 h 6551120"/>
                <a:gd name="connsiteX0" fmla="*/ 0 w 4192087"/>
                <a:gd name="connsiteY0" fmla="*/ 0 h 6551120"/>
                <a:gd name="connsiteX1" fmla="*/ 3806813 w 4192087"/>
                <a:gd name="connsiteY1" fmla="*/ 1953480 h 6551120"/>
                <a:gd name="connsiteX2" fmla="*/ 3733658 w 4192087"/>
                <a:gd name="connsiteY2" fmla="*/ 6551120 h 6551120"/>
                <a:gd name="connsiteX0" fmla="*/ 82680 w 4231640"/>
                <a:gd name="connsiteY0" fmla="*/ 13662 h 6545945"/>
                <a:gd name="connsiteX1" fmla="*/ 3367283 w 4231640"/>
                <a:gd name="connsiteY1" fmla="*/ 2256216 h 6545945"/>
                <a:gd name="connsiteX2" fmla="*/ 3213956 w 4231640"/>
                <a:gd name="connsiteY2" fmla="*/ 5842244 h 6545945"/>
                <a:gd name="connsiteX3" fmla="*/ 304878 w 4231640"/>
                <a:gd name="connsiteY3" fmla="*/ 3888419 h 6545945"/>
                <a:gd name="connsiteX4" fmla="*/ 82680 w 4231640"/>
                <a:gd name="connsiteY4" fmla="*/ 13662 h 6545945"/>
                <a:gd name="connsiteX0" fmla="*/ 0 w 4231640"/>
                <a:gd name="connsiteY0" fmla="*/ 1 h 6545945"/>
                <a:gd name="connsiteX1" fmla="*/ 3846366 w 4231640"/>
                <a:gd name="connsiteY1" fmla="*/ 1948305 h 6545945"/>
                <a:gd name="connsiteX2" fmla="*/ 3773211 w 4231640"/>
                <a:gd name="connsiteY2" fmla="*/ 6545945 h 6545945"/>
                <a:gd name="connsiteX0" fmla="*/ 109259 w 4231640"/>
                <a:gd name="connsiteY0" fmla="*/ 0 h 6551482"/>
                <a:gd name="connsiteX1" fmla="*/ 3367283 w 4231640"/>
                <a:gd name="connsiteY1" fmla="*/ 2261753 h 6551482"/>
                <a:gd name="connsiteX2" fmla="*/ 3213956 w 4231640"/>
                <a:gd name="connsiteY2" fmla="*/ 5847781 h 6551482"/>
                <a:gd name="connsiteX3" fmla="*/ 304878 w 4231640"/>
                <a:gd name="connsiteY3" fmla="*/ 3893956 h 6551482"/>
                <a:gd name="connsiteX4" fmla="*/ 109259 w 4231640"/>
                <a:gd name="connsiteY4" fmla="*/ 0 h 6551482"/>
                <a:gd name="connsiteX0" fmla="*/ 0 w 4231640"/>
                <a:gd name="connsiteY0" fmla="*/ 5538 h 6551482"/>
                <a:gd name="connsiteX1" fmla="*/ 3846366 w 4231640"/>
                <a:gd name="connsiteY1" fmla="*/ 1953842 h 6551482"/>
                <a:gd name="connsiteX2" fmla="*/ 3773211 w 4231640"/>
                <a:gd name="connsiteY2" fmla="*/ 6551482 h 6551482"/>
                <a:gd name="connsiteX0" fmla="*/ 79791 w 4202172"/>
                <a:gd name="connsiteY0" fmla="*/ 0 h 6551482"/>
                <a:gd name="connsiteX1" fmla="*/ 3337815 w 4202172"/>
                <a:gd name="connsiteY1" fmla="*/ 2261753 h 6551482"/>
                <a:gd name="connsiteX2" fmla="*/ 3184488 w 4202172"/>
                <a:gd name="connsiteY2" fmla="*/ 5847781 h 6551482"/>
                <a:gd name="connsiteX3" fmla="*/ 275410 w 4202172"/>
                <a:gd name="connsiteY3" fmla="*/ 3893956 h 6551482"/>
                <a:gd name="connsiteX4" fmla="*/ 79791 w 4202172"/>
                <a:gd name="connsiteY4" fmla="*/ 0 h 6551482"/>
                <a:gd name="connsiteX0" fmla="*/ 1 w 4202172"/>
                <a:gd name="connsiteY0" fmla="*/ 5612 h 6551482"/>
                <a:gd name="connsiteX1" fmla="*/ 3816898 w 4202172"/>
                <a:gd name="connsiteY1" fmla="*/ 1953842 h 6551482"/>
                <a:gd name="connsiteX2" fmla="*/ 3743743 w 4202172"/>
                <a:gd name="connsiteY2" fmla="*/ 6551482 h 6551482"/>
              </a:gdLst>
              <a:ahLst/>
              <a:cxnLst>
                <a:cxn ang="0">
                  <a:pos x="connsiteX0" y="connsiteY0"/>
                </a:cxn>
                <a:cxn ang="0">
                  <a:pos x="connsiteX1" y="connsiteY1"/>
                </a:cxn>
                <a:cxn ang="0">
                  <a:pos x="connsiteX2" y="connsiteY2"/>
                </a:cxn>
              </a:cxnLst>
              <a:rect l="l" t="t" r="r" b="b"/>
              <a:pathLst>
                <a:path w="4202172" h="6551482" stroke="0" extrusionOk="0">
                  <a:moveTo>
                    <a:pt x="79791" y="0"/>
                  </a:moveTo>
                  <a:cubicBezTo>
                    <a:pt x="1388717" y="0"/>
                    <a:pt x="2820366" y="1287123"/>
                    <a:pt x="3337815" y="2261753"/>
                  </a:cubicBezTo>
                  <a:cubicBezTo>
                    <a:pt x="3855264" y="3236383"/>
                    <a:pt x="3766422" y="4756337"/>
                    <a:pt x="3184488" y="5847781"/>
                  </a:cubicBezTo>
                  <a:lnTo>
                    <a:pt x="275410" y="3893956"/>
                  </a:lnTo>
                  <a:cubicBezTo>
                    <a:pt x="275410" y="2625637"/>
                    <a:pt x="79791" y="1268319"/>
                    <a:pt x="79791" y="0"/>
                  </a:cubicBezTo>
                  <a:close/>
                </a:path>
                <a:path w="4202172" h="6551482" fill="none">
                  <a:moveTo>
                    <a:pt x="1" y="5612"/>
                  </a:moveTo>
                  <a:cubicBezTo>
                    <a:pt x="1308927" y="5612"/>
                    <a:pt x="2975217" y="653151"/>
                    <a:pt x="3816898" y="1953842"/>
                  </a:cubicBezTo>
                  <a:cubicBezTo>
                    <a:pt x="4357451" y="3030668"/>
                    <a:pt x="4325677" y="5460038"/>
                    <a:pt x="3743743" y="6551482"/>
                  </a:cubicBezTo>
                </a:path>
              </a:pathLst>
            </a:custGeom>
            <a:ln w="76200">
              <a:solidFill>
                <a:srgbClr val="654E78">
                  <a:alpha val="80000"/>
                </a:srgbClr>
              </a:solidFill>
              <a:headEnd type="none"/>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92" dirty="0"/>
            </a:p>
          </p:txBody>
        </p:sp>
        <p:sp>
          <p:nvSpPr>
            <p:cNvPr id="52" name="TextBox 51">
              <a:extLst>
                <a:ext uri="{FF2B5EF4-FFF2-40B4-BE49-F238E27FC236}">
                  <a16:creationId xmlns:a16="http://schemas.microsoft.com/office/drawing/2014/main" id="{C3713E26-6DD9-4942-B84B-3A9976F19546}"/>
                </a:ext>
              </a:extLst>
            </p:cNvPr>
            <p:cNvSpPr txBox="1"/>
            <p:nvPr/>
          </p:nvSpPr>
          <p:spPr>
            <a:xfrm>
              <a:off x="1814738" y="34849602"/>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Core</a:t>
              </a:r>
            </a:p>
          </p:txBody>
        </p:sp>
        <p:sp>
          <p:nvSpPr>
            <p:cNvPr id="98" name="TextBox 97">
              <a:extLst>
                <a:ext uri="{FF2B5EF4-FFF2-40B4-BE49-F238E27FC236}">
                  <a16:creationId xmlns:a16="http://schemas.microsoft.com/office/drawing/2014/main" id="{B4E9C148-5ED1-CB43-8F2F-808CA0C488DC}"/>
                </a:ext>
              </a:extLst>
            </p:cNvPr>
            <p:cNvSpPr txBox="1"/>
            <p:nvPr/>
          </p:nvSpPr>
          <p:spPr>
            <a:xfrm>
              <a:off x="4517794" y="34848567"/>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Mantle</a:t>
              </a:r>
            </a:p>
          </p:txBody>
        </p:sp>
        <p:sp>
          <p:nvSpPr>
            <p:cNvPr id="100" name="TextBox 99">
              <a:extLst>
                <a:ext uri="{FF2B5EF4-FFF2-40B4-BE49-F238E27FC236}">
                  <a16:creationId xmlns:a16="http://schemas.microsoft.com/office/drawing/2014/main" id="{A24A7F4B-2108-9544-BA62-EAEF920C16F4}"/>
                </a:ext>
              </a:extLst>
            </p:cNvPr>
            <p:cNvSpPr txBox="1"/>
            <p:nvPr/>
          </p:nvSpPr>
          <p:spPr>
            <a:xfrm>
              <a:off x="8849292" y="34870444"/>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Crust</a:t>
              </a:r>
            </a:p>
          </p:txBody>
        </p:sp>
        <p:sp>
          <p:nvSpPr>
            <p:cNvPr id="101" name="TextBox 100">
              <a:extLst>
                <a:ext uri="{FF2B5EF4-FFF2-40B4-BE49-F238E27FC236}">
                  <a16:creationId xmlns:a16="http://schemas.microsoft.com/office/drawing/2014/main" id="{7BA8D0C2-C430-0046-A99E-4BD5CDE62066}"/>
                </a:ext>
              </a:extLst>
            </p:cNvPr>
            <p:cNvSpPr txBox="1"/>
            <p:nvPr/>
          </p:nvSpPr>
          <p:spPr>
            <a:xfrm rot="269572">
              <a:off x="1725714" y="29148948"/>
              <a:ext cx="1914021" cy="697233"/>
            </a:xfrm>
            <a:prstGeom prst="rect">
              <a:avLst/>
            </a:prstGeom>
            <a:noFill/>
          </p:spPr>
          <p:txBody>
            <a:bodyPr wrap="square" rtlCol="0">
              <a:spAutoFit/>
            </a:bodyPr>
            <a:lstStyle/>
            <a:p>
              <a:r>
                <a:rPr lang="en-US" sz="1432" dirty="0">
                  <a:solidFill>
                    <a:srgbClr val="AFDB5C"/>
                  </a:solidFill>
                  <a:latin typeface="Inconsolata Medium" pitchFamily="49" charset="77"/>
                  <a:ea typeface="Inconsolata Medium" pitchFamily="49" charset="77"/>
                </a:rPr>
                <a:t>LVL?</a:t>
              </a:r>
            </a:p>
          </p:txBody>
        </p:sp>
        <p:sp>
          <p:nvSpPr>
            <p:cNvPr id="53" name="TextBox 52">
              <a:extLst>
                <a:ext uri="{FF2B5EF4-FFF2-40B4-BE49-F238E27FC236}">
                  <a16:creationId xmlns:a16="http://schemas.microsoft.com/office/drawing/2014/main" id="{115A3776-A8D5-E540-B720-2031C7CF9929}"/>
                </a:ext>
              </a:extLst>
            </p:cNvPr>
            <p:cNvSpPr txBox="1"/>
            <p:nvPr/>
          </p:nvSpPr>
          <p:spPr>
            <a:xfrm>
              <a:off x="4299622" y="31225090"/>
              <a:ext cx="670955" cy="1082805"/>
            </a:xfrm>
            <a:prstGeom prst="rect">
              <a:avLst/>
            </a:prstGeom>
            <a:noFill/>
          </p:spPr>
          <p:txBody>
            <a:bodyPr wrap="square" rtlCol="0">
              <a:spAutoFit/>
            </a:bodyPr>
            <a:lstStyle/>
            <a:p>
              <a:r>
                <a:rPr lang="en-US" sz="2556" dirty="0">
                  <a:solidFill>
                    <a:srgbClr val="654E78"/>
                  </a:solidFill>
                  <a:latin typeface="Inconsolata Medium" pitchFamily="49" charset="77"/>
                  <a:ea typeface="Inconsolata Medium" pitchFamily="49" charset="77"/>
                </a:rPr>
                <a:t>P</a:t>
              </a:r>
            </a:p>
          </p:txBody>
        </p:sp>
        <p:sp>
          <p:nvSpPr>
            <p:cNvPr id="102" name="TextBox 101">
              <a:extLst>
                <a:ext uri="{FF2B5EF4-FFF2-40B4-BE49-F238E27FC236}">
                  <a16:creationId xmlns:a16="http://schemas.microsoft.com/office/drawing/2014/main" id="{73DADA61-D52A-FB43-87B9-4DFD2184CF3F}"/>
                </a:ext>
              </a:extLst>
            </p:cNvPr>
            <p:cNvSpPr txBox="1"/>
            <p:nvPr/>
          </p:nvSpPr>
          <p:spPr>
            <a:xfrm>
              <a:off x="4550614" y="33001213"/>
              <a:ext cx="670955" cy="1082805"/>
            </a:xfrm>
            <a:prstGeom prst="rect">
              <a:avLst/>
            </a:prstGeom>
            <a:noFill/>
          </p:spPr>
          <p:txBody>
            <a:bodyPr wrap="square" rtlCol="0">
              <a:spAutoFit/>
            </a:bodyPr>
            <a:lstStyle/>
            <a:p>
              <a:r>
                <a:rPr lang="en-US" sz="2556" dirty="0">
                  <a:solidFill>
                    <a:srgbClr val="654E78"/>
                  </a:solidFill>
                  <a:latin typeface="Inconsolata Medium" pitchFamily="49" charset="77"/>
                  <a:ea typeface="Inconsolata Medium" pitchFamily="49" charset="77"/>
                </a:rPr>
                <a:t>S</a:t>
              </a:r>
            </a:p>
          </p:txBody>
        </p:sp>
      </p:grpSp>
      <p:grpSp>
        <p:nvGrpSpPr>
          <p:cNvPr id="7" name="Group 6">
            <a:extLst>
              <a:ext uri="{FF2B5EF4-FFF2-40B4-BE49-F238E27FC236}">
                <a16:creationId xmlns:a16="http://schemas.microsoft.com/office/drawing/2014/main" id="{5D969C18-C252-FB4E-924A-FA4CDC6F266C}"/>
              </a:ext>
            </a:extLst>
          </p:cNvPr>
          <p:cNvGrpSpPr/>
          <p:nvPr/>
        </p:nvGrpSpPr>
        <p:grpSpPr>
          <a:xfrm>
            <a:off x="19013090" y="10119981"/>
            <a:ext cx="3093244" cy="2856816"/>
            <a:chOff x="18791551" y="19771559"/>
            <a:chExt cx="6049009" cy="5586664"/>
          </a:xfrm>
        </p:grpSpPr>
        <p:pic>
          <p:nvPicPr>
            <p:cNvPr id="60" name="Picture 59">
              <a:extLst>
                <a:ext uri="{FF2B5EF4-FFF2-40B4-BE49-F238E27FC236}">
                  <a16:creationId xmlns:a16="http://schemas.microsoft.com/office/drawing/2014/main" id="{DEAFFCED-8663-B642-AF3C-4F42E72F3E91}"/>
                </a:ext>
              </a:extLst>
            </p:cNvPr>
            <p:cNvPicPr>
              <a:picLocks noChangeAspect="1"/>
            </p:cNvPicPr>
            <p:nvPr/>
          </p:nvPicPr>
          <p:blipFill>
            <a:blip r:embed="rId13"/>
            <a:stretch>
              <a:fillRect/>
            </a:stretch>
          </p:blipFill>
          <p:spPr>
            <a:xfrm>
              <a:off x="18791551" y="19771559"/>
              <a:ext cx="6049009" cy="5586664"/>
            </a:xfrm>
            <a:prstGeom prst="rect">
              <a:avLst/>
            </a:prstGeom>
            <a:noFill/>
            <a:ln w="381000" cap="flat">
              <a:noFill/>
              <a:miter lim="800000"/>
            </a:ln>
          </p:spPr>
        </p:pic>
        <p:sp>
          <p:nvSpPr>
            <p:cNvPr id="71" name="Left Arrow 70">
              <a:extLst>
                <a:ext uri="{FF2B5EF4-FFF2-40B4-BE49-F238E27FC236}">
                  <a16:creationId xmlns:a16="http://schemas.microsoft.com/office/drawing/2014/main" id="{348D85FD-C5ED-6543-A16D-ADDF9253E6B8}"/>
                </a:ext>
              </a:extLst>
            </p:cNvPr>
            <p:cNvSpPr/>
            <p:nvPr/>
          </p:nvSpPr>
          <p:spPr>
            <a:xfrm>
              <a:off x="22527168" y="23274317"/>
              <a:ext cx="1863735" cy="923158"/>
            </a:xfrm>
            <a:prstGeom prst="leftArrow">
              <a:avLst/>
            </a:prstGeom>
            <a:solidFill>
              <a:srgbClr val="FFE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2" dirty="0">
                  <a:solidFill>
                    <a:srgbClr val="654E78"/>
                  </a:solidFill>
                </a:rPr>
                <a:t>S0325a</a:t>
              </a:r>
            </a:p>
          </p:txBody>
        </p:sp>
      </p:grpSp>
      <p:sp>
        <p:nvSpPr>
          <p:cNvPr id="83" name="TextBox 82">
            <a:extLst>
              <a:ext uri="{FF2B5EF4-FFF2-40B4-BE49-F238E27FC236}">
                <a16:creationId xmlns:a16="http://schemas.microsoft.com/office/drawing/2014/main" id="{207B7820-31E1-9144-AFAC-530C07BAAA6D}"/>
              </a:ext>
            </a:extLst>
          </p:cNvPr>
          <p:cNvSpPr txBox="1"/>
          <p:nvPr/>
        </p:nvSpPr>
        <p:spPr>
          <a:xfrm>
            <a:off x="14114548" y="14680083"/>
            <a:ext cx="4318656" cy="375487"/>
          </a:xfrm>
          <a:prstGeom prst="rect">
            <a:avLst/>
          </a:prstGeom>
          <a:noFill/>
        </p:spPr>
        <p:txBody>
          <a:bodyPr wrap="square" rtlCol="0">
            <a:spAutoFit/>
          </a:bodyPr>
          <a:lstStyle/>
          <a:p>
            <a:pPr algn="ctr"/>
            <a:r>
              <a:rPr lang="en-US" sz="1840" dirty="0">
                <a:solidFill>
                  <a:srgbClr val="77433C"/>
                </a:solidFill>
                <a:latin typeface="Fira Sans" panose="020B0503050000020004" pitchFamily="34" charset="0"/>
                <a:ea typeface="Inconsolata Medium" pitchFamily="49" charset="77"/>
              </a:rPr>
              <a:t>Time Travel Plot for Gudkova Model</a:t>
            </a:r>
          </a:p>
        </p:txBody>
      </p:sp>
      <p:sp>
        <p:nvSpPr>
          <p:cNvPr id="122" name="TextBox 121">
            <a:extLst>
              <a:ext uri="{FF2B5EF4-FFF2-40B4-BE49-F238E27FC236}">
                <a16:creationId xmlns:a16="http://schemas.microsoft.com/office/drawing/2014/main" id="{24DD940F-8A02-9849-8B02-E413D13CB62B}"/>
              </a:ext>
            </a:extLst>
          </p:cNvPr>
          <p:cNvSpPr txBox="1"/>
          <p:nvPr/>
        </p:nvSpPr>
        <p:spPr>
          <a:xfrm>
            <a:off x="24521580" y="11731287"/>
            <a:ext cx="1628040" cy="845616"/>
          </a:xfrm>
          <a:prstGeom prst="rect">
            <a:avLst/>
          </a:prstGeom>
          <a:noFill/>
        </p:spPr>
        <p:txBody>
          <a:bodyPr wrap="square" rtlCol="0">
            <a:spAutoFit/>
          </a:bodyPr>
          <a:lstStyle/>
          <a:p>
            <a:r>
              <a:rPr lang="en-US" sz="816" dirty="0">
                <a:solidFill>
                  <a:srgbClr val="C08375"/>
                </a:solidFill>
                <a:latin typeface="Fira Sans Light" panose="020B0403050000020004" pitchFamily="34" charset="0"/>
              </a:rPr>
              <a:t>The three possible types of source mechanism is a normal, reverse of strike-slip fault. </a:t>
            </a:r>
          </a:p>
          <a:p>
            <a:r>
              <a:rPr lang="en-US" sz="816" dirty="0">
                <a:solidFill>
                  <a:srgbClr val="C08375"/>
                </a:solidFill>
                <a:latin typeface="Fira Sans Light" panose="020B0403050000020004" pitchFamily="34" charset="0"/>
              </a:rPr>
              <a:t>Each can be characterized by a unique set of strike, dip and rake angles.</a:t>
            </a:r>
          </a:p>
        </p:txBody>
      </p:sp>
      <p:sp>
        <p:nvSpPr>
          <p:cNvPr id="124" name="TextBox 123">
            <a:extLst>
              <a:ext uri="{FF2B5EF4-FFF2-40B4-BE49-F238E27FC236}">
                <a16:creationId xmlns:a16="http://schemas.microsoft.com/office/drawing/2014/main" id="{6F45014D-48F3-DF4D-85CC-AF0A739194D0}"/>
              </a:ext>
            </a:extLst>
          </p:cNvPr>
          <p:cNvSpPr txBox="1"/>
          <p:nvPr/>
        </p:nvSpPr>
        <p:spPr>
          <a:xfrm>
            <a:off x="9611680" y="10217079"/>
            <a:ext cx="2971280" cy="375487"/>
          </a:xfrm>
          <a:prstGeom prst="rect">
            <a:avLst/>
          </a:prstGeom>
          <a:noFill/>
        </p:spPr>
        <p:txBody>
          <a:bodyPr wrap="square" rtlCol="0">
            <a:spAutoFit/>
          </a:bodyPr>
          <a:lstStyle/>
          <a:p>
            <a:pPr algn="r"/>
            <a:r>
              <a:rPr lang="en-US" sz="1840" dirty="0">
                <a:solidFill>
                  <a:srgbClr val="77433C"/>
                </a:solidFill>
                <a:latin typeface="Fira Sans" panose="020B0503050000020004" pitchFamily="34" charset="0"/>
                <a:ea typeface="Inconsolata Medium" pitchFamily="49" charset="77"/>
              </a:rPr>
              <a:t>Particle Motion</a:t>
            </a:r>
          </a:p>
        </p:txBody>
      </p:sp>
      <p:sp>
        <p:nvSpPr>
          <p:cNvPr id="125" name="TextBox 124">
            <a:extLst>
              <a:ext uri="{FF2B5EF4-FFF2-40B4-BE49-F238E27FC236}">
                <a16:creationId xmlns:a16="http://schemas.microsoft.com/office/drawing/2014/main" id="{7DFF5645-9FAF-6047-BE64-79DBD059EFC5}"/>
              </a:ext>
            </a:extLst>
          </p:cNvPr>
          <p:cNvSpPr txBox="1"/>
          <p:nvPr/>
        </p:nvSpPr>
        <p:spPr>
          <a:xfrm>
            <a:off x="10008894" y="10577811"/>
            <a:ext cx="2604492" cy="1978490"/>
          </a:xfrm>
          <a:prstGeom prst="rect">
            <a:avLst/>
          </a:prstGeom>
          <a:noFill/>
        </p:spPr>
        <p:txBody>
          <a:bodyPr wrap="square" rtlCol="0">
            <a:spAutoFit/>
          </a:bodyPr>
          <a:lstStyle/>
          <a:p>
            <a:pPr algn="r"/>
            <a:r>
              <a:rPr lang="en-US" sz="1532" dirty="0">
                <a:solidFill>
                  <a:srgbClr val="C08375"/>
                </a:solidFill>
                <a:latin typeface="Fira Sans Light" panose="020B0403050000020004" pitchFamily="34" charset="0"/>
              </a:rPr>
              <a:t>This particle motion seems to show a movement of the direction of the event over time from the south-east to the north-east. It is possible that not all of the energy in this time window is P-wave energy.</a:t>
            </a:r>
          </a:p>
        </p:txBody>
      </p:sp>
      <p:sp>
        <p:nvSpPr>
          <p:cNvPr id="126" name="TextBox 125">
            <a:extLst>
              <a:ext uri="{FF2B5EF4-FFF2-40B4-BE49-F238E27FC236}">
                <a16:creationId xmlns:a16="http://schemas.microsoft.com/office/drawing/2014/main" id="{6F60E364-C06E-6647-B009-A4D90A063717}"/>
              </a:ext>
            </a:extLst>
          </p:cNvPr>
          <p:cNvSpPr txBox="1"/>
          <p:nvPr/>
        </p:nvSpPr>
        <p:spPr>
          <a:xfrm>
            <a:off x="9556636" y="19689913"/>
            <a:ext cx="931022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3.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a:t>
            </a:r>
            <a:r>
              <a:rPr lang="en-US" sz="816" dirty="0" err="1">
                <a:solidFill>
                  <a:schemeClr val="bg1"/>
                </a:solidFill>
                <a:latin typeface="Fira Sans" panose="020B0503050000020004" pitchFamily="34" charset="0"/>
                <a:ea typeface="Roboto" panose="02000000000000000000" pitchFamily="2" charset="0"/>
              </a:rPr>
              <a:t>Smrekar</a:t>
            </a:r>
            <a:r>
              <a:rPr lang="en-US" sz="816" dirty="0">
                <a:solidFill>
                  <a:schemeClr val="bg1"/>
                </a:solidFill>
                <a:latin typeface="Fira Sans" panose="020B0503050000020004" pitchFamily="34" charset="0"/>
                <a:ea typeface="Roboto" panose="02000000000000000000" pitchFamily="2" charset="0"/>
              </a:rPr>
              <a:t>, S.E., Banfield, D. et al. Initial results from the InSight mission on Mars. Nat. </a:t>
            </a:r>
            <a:r>
              <a:rPr lang="en-US" sz="816" dirty="0" err="1">
                <a:solidFill>
                  <a:schemeClr val="bg1"/>
                </a:solidFill>
                <a:latin typeface="Fira Sans" panose="020B0503050000020004" pitchFamily="34" charset="0"/>
                <a:ea typeface="Roboto" panose="02000000000000000000" pitchFamily="2" charset="0"/>
              </a:rPr>
              <a:t>Geosci</a:t>
            </a:r>
            <a:r>
              <a:rPr lang="en-US" sz="816" dirty="0">
                <a:solidFill>
                  <a:schemeClr val="bg1"/>
                </a:solidFill>
                <a:latin typeface="Fira Sans" panose="020B0503050000020004" pitchFamily="34" charset="0"/>
                <a:ea typeface="Roboto" panose="02000000000000000000" pitchFamily="2" charset="0"/>
              </a:rPr>
              <a:t>. 13, 183–189 (2020).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/10.1038/s41561-020-0544-y</a:t>
            </a:r>
          </a:p>
        </p:txBody>
      </p:sp>
      <p:sp>
        <p:nvSpPr>
          <p:cNvPr id="128" name="TextBox 127">
            <a:extLst>
              <a:ext uri="{FF2B5EF4-FFF2-40B4-BE49-F238E27FC236}">
                <a16:creationId xmlns:a16="http://schemas.microsoft.com/office/drawing/2014/main" id="{234BE173-C0E6-8A47-8BC3-FAF452F313A8}"/>
              </a:ext>
            </a:extLst>
          </p:cNvPr>
          <p:cNvSpPr txBox="1"/>
          <p:nvPr/>
        </p:nvSpPr>
        <p:spPr>
          <a:xfrm>
            <a:off x="9556636" y="19505067"/>
            <a:ext cx="887118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2. </a:t>
            </a:r>
            <a:r>
              <a:rPr lang="en-US" sz="816" dirty="0" err="1">
                <a:solidFill>
                  <a:schemeClr val="bg1"/>
                </a:solidFill>
                <a:latin typeface="Fira Sans" panose="020B0503050000020004" pitchFamily="34" charset="0"/>
                <a:ea typeface="Roboto" panose="02000000000000000000" pitchFamily="2" charset="0"/>
              </a:rPr>
              <a:t>Lognonné</a:t>
            </a:r>
            <a:r>
              <a:rPr lang="en-US" sz="816" dirty="0">
                <a:solidFill>
                  <a:schemeClr val="bg1"/>
                </a:solidFill>
                <a:latin typeface="Fira Sans" panose="020B0503050000020004" pitchFamily="34" charset="0"/>
                <a:ea typeface="Roboto" panose="02000000000000000000" pitchFamily="2" charset="0"/>
              </a:rPr>
              <a:t>, P.,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Giardini, D. et al. SEIS: Insight’s Seismic Experiment for Internal Structure of Mars. Space Sci Rev 215, 12 (2019).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/10.1007/s11214-018-0574-6</a:t>
            </a:r>
          </a:p>
        </p:txBody>
      </p:sp>
      <p:sp>
        <p:nvSpPr>
          <p:cNvPr id="129" name="TextBox 128">
            <a:extLst>
              <a:ext uri="{FF2B5EF4-FFF2-40B4-BE49-F238E27FC236}">
                <a16:creationId xmlns:a16="http://schemas.microsoft.com/office/drawing/2014/main" id="{8A283240-9A30-1F4B-87E0-75929776B50D}"/>
              </a:ext>
            </a:extLst>
          </p:cNvPr>
          <p:cNvSpPr txBox="1"/>
          <p:nvPr/>
        </p:nvSpPr>
        <p:spPr>
          <a:xfrm>
            <a:off x="9552528" y="19223795"/>
            <a:ext cx="8552504" cy="343427"/>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1. Clinton, J., Giardini, D., </a:t>
            </a:r>
            <a:r>
              <a:rPr lang="en-US" sz="816" dirty="0" err="1">
                <a:solidFill>
                  <a:schemeClr val="bg1"/>
                </a:solidFill>
                <a:latin typeface="Fira Sans" panose="020B0503050000020004" pitchFamily="34" charset="0"/>
                <a:ea typeface="Roboto" panose="02000000000000000000" pitchFamily="2" charset="0"/>
              </a:rPr>
              <a:t>Böse</a:t>
            </a:r>
            <a:r>
              <a:rPr lang="en-US" sz="816" dirty="0">
                <a:solidFill>
                  <a:schemeClr val="bg1"/>
                </a:solidFill>
                <a:latin typeface="Fira Sans" panose="020B0503050000020004" pitchFamily="34" charset="0"/>
                <a:ea typeface="Roboto" panose="02000000000000000000" pitchFamily="2" charset="0"/>
              </a:rPr>
              <a:t>, M. et al. The Marsquake Service: Securing Daily Analysis of SEIS Data and Building the Martian Seismicity Catalogue for InSight. Space Sci Rev 214, 133 (2018).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/10.1007/s11214-018-0567-5</a:t>
            </a:r>
          </a:p>
        </p:txBody>
      </p:sp>
      <p:sp>
        <p:nvSpPr>
          <p:cNvPr id="130" name="TextBox 129">
            <a:extLst>
              <a:ext uri="{FF2B5EF4-FFF2-40B4-BE49-F238E27FC236}">
                <a16:creationId xmlns:a16="http://schemas.microsoft.com/office/drawing/2014/main" id="{F7A16DD5-BE68-DE44-A11B-0031B28FB69C}"/>
              </a:ext>
            </a:extLst>
          </p:cNvPr>
          <p:cNvSpPr txBox="1"/>
          <p:nvPr/>
        </p:nvSpPr>
        <p:spPr>
          <a:xfrm>
            <a:off x="9562020" y="19863039"/>
            <a:ext cx="887118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4. Taylor, J., </a:t>
            </a:r>
            <a:r>
              <a:rPr lang="en-US" sz="816" dirty="0" err="1">
                <a:solidFill>
                  <a:schemeClr val="bg1"/>
                </a:solidFill>
                <a:latin typeface="Fira Sans" panose="020B0503050000020004" pitchFamily="34" charset="0"/>
                <a:ea typeface="Roboto" panose="02000000000000000000" pitchFamily="2" charset="0"/>
              </a:rPr>
              <a:t>Teanby</a:t>
            </a:r>
            <a:r>
              <a:rPr lang="en-US" sz="816" dirty="0">
                <a:solidFill>
                  <a:schemeClr val="bg1"/>
                </a:solidFill>
                <a:latin typeface="Fira Sans" panose="020B0503050000020004" pitchFamily="34" charset="0"/>
                <a:ea typeface="Roboto" panose="02000000000000000000" pitchFamily="2" charset="0"/>
              </a:rPr>
              <a:t>, N. A., and </a:t>
            </a:r>
            <a:r>
              <a:rPr lang="en-US" sz="816" dirty="0" err="1">
                <a:solidFill>
                  <a:schemeClr val="bg1"/>
                </a:solidFill>
                <a:latin typeface="Fira Sans" panose="020B0503050000020004" pitchFamily="34" charset="0"/>
                <a:ea typeface="Roboto" panose="02000000000000000000" pitchFamily="2" charset="0"/>
              </a:rPr>
              <a:t>Wookey</a:t>
            </a:r>
            <a:r>
              <a:rPr lang="en-US" sz="816" dirty="0">
                <a:solidFill>
                  <a:schemeClr val="bg1"/>
                </a:solidFill>
                <a:latin typeface="Fira Sans" panose="020B0503050000020004" pitchFamily="34" charset="0"/>
                <a:ea typeface="Roboto" panose="02000000000000000000" pitchFamily="2" charset="0"/>
              </a:rPr>
              <a:t>, J. (2013), Estimates of seismic activity in the Cerberus Fossae region of Mars, J. </a:t>
            </a:r>
            <a:r>
              <a:rPr lang="en-US" sz="816" dirty="0" err="1">
                <a:solidFill>
                  <a:schemeClr val="bg1"/>
                </a:solidFill>
                <a:latin typeface="Fira Sans" panose="020B0503050000020004" pitchFamily="34" charset="0"/>
                <a:ea typeface="Roboto" panose="02000000000000000000" pitchFamily="2" charset="0"/>
              </a:rPr>
              <a:t>Geophys</a:t>
            </a:r>
            <a:r>
              <a:rPr lang="en-US" sz="816" dirty="0">
                <a:solidFill>
                  <a:schemeClr val="bg1"/>
                </a:solidFill>
                <a:latin typeface="Fira Sans" panose="020B0503050000020004" pitchFamily="34" charset="0"/>
                <a:ea typeface="Roboto" panose="02000000000000000000" pitchFamily="2" charset="0"/>
              </a:rPr>
              <a:t>. Res. Planets, 118, 2570– 2581, doi:10.1002/2013JE004469.</a:t>
            </a:r>
          </a:p>
        </p:txBody>
      </p:sp>
      <p:sp>
        <p:nvSpPr>
          <p:cNvPr id="131" name="TextBox 130">
            <a:extLst>
              <a:ext uri="{FF2B5EF4-FFF2-40B4-BE49-F238E27FC236}">
                <a16:creationId xmlns:a16="http://schemas.microsoft.com/office/drawing/2014/main" id="{A556C5A4-08BE-4345-ABD0-B33B695C8320}"/>
              </a:ext>
            </a:extLst>
          </p:cNvPr>
          <p:cNvSpPr txBox="1"/>
          <p:nvPr/>
        </p:nvSpPr>
        <p:spPr>
          <a:xfrm>
            <a:off x="10238642" y="13044891"/>
            <a:ext cx="3072244" cy="658642"/>
          </a:xfrm>
          <a:prstGeom prst="rect">
            <a:avLst/>
          </a:prstGeom>
          <a:noFill/>
        </p:spPr>
        <p:txBody>
          <a:bodyPr wrap="square" rtlCol="0">
            <a:spAutoFit/>
          </a:bodyPr>
          <a:lstStyle/>
          <a:p>
            <a:r>
              <a:rPr lang="en-US" sz="1840" dirty="0">
                <a:solidFill>
                  <a:srgbClr val="77433C"/>
                </a:solidFill>
                <a:latin typeface="Fira Sans" panose="020B0503050000020004" pitchFamily="34" charset="0"/>
                <a:ea typeface="Inconsolata Medium" pitchFamily="49" charset="77"/>
              </a:rPr>
              <a:t>Possible Ray Paths </a:t>
            </a:r>
          </a:p>
          <a:p>
            <a:r>
              <a:rPr lang="en-US" sz="1840" dirty="0">
                <a:solidFill>
                  <a:srgbClr val="77433C"/>
                </a:solidFill>
                <a:latin typeface="Fira Sans" panose="020B0503050000020004" pitchFamily="34" charset="0"/>
                <a:ea typeface="Inconsolata Medium" pitchFamily="49" charset="77"/>
              </a:rPr>
              <a:t>of Seismic Waves</a:t>
            </a:r>
          </a:p>
        </p:txBody>
      </p:sp>
      <p:pic>
        <p:nvPicPr>
          <p:cNvPr id="88" name="Picture 87">
            <a:extLst>
              <a:ext uri="{FF2B5EF4-FFF2-40B4-BE49-F238E27FC236}">
                <a16:creationId xmlns:a16="http://schemas.microsoft.com/office/drawing/2014/main" id="{73661220-3CA0-1146-8F95-F9C130FD1D4E}"/>
              </a:ext>
            </a:extLst>
          </p:cNvPr>
          <p:cNvPicPr>
            <a:picLocks noChangeAspect="1"/>
          </p:cNvPicPr>
          <p:nvPr/>
        </p:nvPicPr>
        <p:blipFill>
          <a:blip r:embed="rId11"/>
          <a:stretch>
            <a:fillRect/>
          </a:stretch>
        </p:blipFill>
        <p:spPr>
          <a:xfrm>
            <a:off x="2537870" y="10420253"/>
            <a:ext cx="5218196" cy="2981824"/>
          </a:xfrm>
          <a:prstGeom prst="rect">
            <a:avLst/>
          </a:prstGeom>
        </p:spPr>
      </p:pic>
      <p:pic>
        <p:nvPicPr>
          <p:cNvPr id="15" name="Picture 14">
            <a:extLst>
              <a:ext uri="{FF2B5EF4-FFF2-40B4-BE49-F238E27FC236}">
                <a16:creationId xmlns:a16="http://schemas.microsoft.com/office/drawing/2014/main" id="{F8F3DF46-7A28-1843-98BE-87E958F3EDF0}"/>
              </a:ext>
            </a:extLst>
          </p:cNvPr>
          <p:cNvPicPr>
            <a:picLocks noChangeAspect="1"/>
          </p:cNvPicPr>
          <p:nvPr/>
        </p:nvPicPr>
        <p:blipFill rotWithShape="1">
          <a:blip r:embed="rId14"/>
          <a:srcRect t="10110" r="17538" b="3861"/>
          <a:stretch/>
        </p:blipFill>
        <p:spPr>
          <a:xfrm>
            <a:off x="-2506454" y="11762571"/>
            <a:ext cx="12135388" cy="8862100"/>
          </a:xfrm>
          <a:prstGeom prst="rect">
            <a:avLst/>
          </a:prstGeom>
        </p:spPr>
      </p:pic>
    </p:spTree>
    <p:extLst>
      <p:ext uri="{BB962C8B-B14F-4D97-AF65-F5344CB8AC3E}">
        <p14:creationId xmlns:p14="http://schemas.microsoft.com/office/powerpoint/2010/main" val="19776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6F7654-54C3-B845-95FB-44F9C7F0256F}"/>
              </a:ext>
            </a:extLst>
          </p:cNvPr>
          <p:cNvSpPr/>
          <p:nvPr/>
        </p:nvSpPr>
        <p:spPr>
          <a:xfrm>
            <a:off x="2903454" y="2158839"/>
            <a:ext cx="9992412" cy="3242820"/>
          </a:xfrm>
          <a:prstGeom prst="rect">
            <a:avLst/>
          </a:prstGeom>
          <a:solidFill>
            <a:srgbClr val="B0DB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#B8D96E</a:t>
            </a:r>
          </a:p>
        </p:txBody>
      </p:sp>
      <p:sp>
        <p:nvSpPr>
          <p:cNvPr id="5" name="Rectangle 4">
            <a:extLst>
              <a:ext uri="{FF2B5EF4-FFF2-40B4-BE49-F238E27FC236}">
                <a16:creationId xmlns:a16="http://schemas.microsoft.com/office/drawing/2014/main" id="{E96B416B-43E1-6542-BFFE-245F3C17535B}"/>
              </a:ext>
            </a:extLst>
          </p:cNvPr>
          <p:cNvSpPr/>
          <p:nvPr/>
        </p:nvSpPr>
        <p:spPr>
          <a:xfrm>
            <a:off x="2903454" y="5898139"/>
            <a:ext cx="9992412" cy="3242820"/>
          </a:xfrm>
          <a:prstGeom prst="rect">
            <a:avLst/>
          </a:prstGeom>
          <a:solidFill>
            <a:srgbClr val="654E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#654E78</a:t>
            </a:r>
          </a:p>
        </p:txBody>
      </p:sp>
      <p:sp>
        <p:nvSpPr>
          <p:cNvPr id="6" name="Rectangle 5">
            <a:extLst>
              <a:ext uri="{FF2B5EF4-FFF2-40B4-BE49-F238E27FC236}">
                <a16:creationId xmlns:a16="http://schemas.microsoft.com/office/drawing/2014/main" id="{39E61324-73EC-1045-89CF-2D179C15CED6}"/>
              </a:ext>
            </a:extLst>
          </p:cNvPr>
          <p:cNvSpPr/>
          <p:nvPr/>
        </p:nvSpPr>
        <p:spPr>
          <a:xfrm>
            <a:off x="2903454" y="9733389"/>
            <a:ext cx="9992412" cy="3362216"/>
          </a:xfrm>
          <a:prstGeom prst="rect">
            <a:avLst/>
          </a:prstGeom>
          <a:solidFill>
            <a:srgbClr val="A2A2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#A2A2A3</a:t>
            </a:r>
          </a:p>
        </p:txBody>
      </p:sp>
    </p:spTree>
    <p:extLst>
      <p:ext uri="{BB962C8B-B14F-4D97-AF65-F5344CB8AC3E}">
        <p14:creationId xmlns:p14="http://schemas.microsoft.com/office/powerpoint/2010/main" val="11230108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5413</TotalTime>
  <Words>2115</Words>
  <Application>Microsoft Macintosh PowerPoint</Application>
  <PresentationFormat>Custom</PresentationFormat>
  <Paragraphs>148</Paragraphs>
  <Slides>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vt:i4>
      </vt:variant>
    </vt:vector>
  </HeadingPairs>
  <TitlesOfParts>
    <vt:vector size="17" baseType="lpstr">
      <vt:lpstr>Arial</vt:lpstr>
      <vt:lpstr>Calibri</vt:lpstr>
      <vt:lpstr>Calibri Light</vt:lpstr>
      <vt:lpstr>Cambria Math</vt:lpstr>
      <vt:lpstr>Fira Sans</vt:lpstr>
      <vt:lpstr>Fira Sans Light</vt:lpstr>
      <vt:lpstr>Inconsolata Condensed Light</vt:lpstr>
      <vt:lpstr>Inconsolata ExtraCondensed Extr</vt:lpstr>
      <vt:lpstr>Inconsolata ExtraCondensed Ligh</vt:lpstr>
      <vt:lpstr>Inconsolata Medium</vt:lpstr>
      <vt:lpstr>Inconsolata SemiCondensed Light</vt:lpstr>
      <vt:lpstr>Inconsolata SemiExpanded ExtraB</vt:lpstr>
      <vt:lpstr>Roboto</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97</cp:revision>
  <cp:lastPrinted>2021-03-22T14:59:37Z</cp:lastPrinted>
  <dcterms:created xsi:type="dcterms:W3CDTF">2021-03-18T20:55:09Z</dcterms:created>
  <dcterms:modified xsi:type="dcterms:W3CDTF">2021-03-22T15:08:58Z</dcterms:modified>
</cp:coreProperties>
</file>